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tl="1" saveSubsetFonts="1">
  <p:sldMasterIdLst>
    <p:sldMasterId id="2147483648" r:id="rId4"/>
  </p:sldMasterIdLst>
  <p:notesMasterIdLst>
    <p:notesMasterId r:id="rId30"/>
  </p:notesMasterIdLst>
  <p:sldIdLst>
    <p:sldId id="257" r:id="rId5"/>
    <p:sldId id="286" r:id="rId6"/>
    <p:sldId id="271" r:id="rId7"/>
    <p:sldId id="272" r:id="rId8"/>
    <p:sldId id="276" r:id="rId9"/>
    <p:sldId id="260" r:id="rId10"/>
    <p:sldId id="259" r:id="rId11"/>
    <p:sldId id="261" r:id="rId12"/>
    <p:sldId id="277" r:id="rId13"/>
    <p:sldId id="264" r:id="rId14"/>
    <p:sldId id="266" r:id="rId15"/>
    <p:sldId id="287" r:id="rId16"/>
    <p:sldId id="285" r:id="rId17"/>
    <p:sldId id="275" r:id="rId18"/>
    <p:sldId id="267" r:id="rId19"/>
    <p:sldId id="268" r:id="rId20"/>
    <p:sldId id="269" r:id="rId21"/>
    <p:sldId id="278" r:id="rId22"/>
    <p:sldId id="279" r:id="rId23"/>
    <p:sldId id="280" r:id="rId24"/>
    <p:sldId id="281" r:id="rId25"/>
    <p:sldId id="283" r:id="rId26"/>
    <p:sldId id="282" r:id="rId27"/>
    <p:sldId id="284" r:id="rId28"/>
    <p:sldId id="288" r:id="rId29"/>
  </p:sldIdLst>
  <p:sldSz cx="12192000" cy="6858000"/>
  <p:notesSz cx="6858000" cy="9144000"/>
  <p:defaultText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3E8B12-7924-42D1-88E7-E75FBFB8D654}" v="604" dt="2024-05-06T08:48:45.564"/>
    <p1510:client id="{C554E93C-96C8-42DE-AD82-5C7BEF970B93}" v="1200" dt="2024-05-06T14:29:30.1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94660"/>
  </p:normalViewPr>
  <p:slideViewPr>
    <p:cSldViewPr snapToGrid="0">
      <p:cViewPr varScale="1">
        <p:scale>
          <a:sx n="105" d="100"/>
          <a:sy n="105" d="100"/>
        </p:scale>
        <p:origin x="79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US"/>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F85D1D47-DD14-4776-B836-2484C9302474}" type="datetimeFigureOut">
              <a:rPr lang="en-US" smtClean="0"/>
              <a:t>5/7/2024</a:t>
            </a:fld>
            <a:endParaRPr lang="en-US"/>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US"/>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US"/>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B35DED6A-8D1D-44F1-A1E5-D6EC2AC0AF05}" type="slidenum">
              <a:rPr lang="en-US" smtClean="0"/>
              <a:t>‹#›</a:t>
            </a:fld>
            <a:endParaRPr lang="en-US"/>
          </a:p>
        </p:txBody>
      </p:sp>
    </p:spTree>
    <p:extLst>
      <p:ext uri="{BB962C8B-B14F-4D97-AF65-F5344CB8AC3E}">
        <p14:creationId xmlns:p14="http://schemas.microsoft.com/office/powerpoint/2010/main" val="249546483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3A47F4CD-8FF2-4F2F-8BAB-9013703D0304}" type="slidenum">
              <a:rPr lang="he-IL" smtClean="0"/>
              <a:t>1</a:t>
            </a:fld>
            <a:endParaRPr lang="he-IL"/>
          </a:p>
        </p:txBody>
      </p:sp>
    </p:spTree>
    <p:extLst>
      <p:ext uri="{BB962C8B-B14F-4D97-AF65-F5344CB8AC3E}">
        <p14:creationId xmlns:p14="http://schemas.microsoft.com/office/powerpoint/2010/main" val="1595584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B35DED6A-8D1D-44F1-A1E5-D6EC2AC0AF05}" type="slidenum">
              <a:rPr lang="en-US" smtClean="0"/>
              <a:t>25</a:t>
            </a:fld>
            <a:endParaRPr lang="en-US"/>
          </a:p>
        </p:txBody>
      </p:sp>
    </p:spTree>
    <p:extLst>
      <p:ext uri="{BB962C8B-B14F-4D97-AF65-F5344CB8AC3E}">
        <p14:creationId xmlns:p14="http://schemas.microsoft.com/office/powerpoint/2010/main" val="4284741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457200" lvl="1" indent="0" algn="l">
              <a:buNone/>
            </a:pPr>
            <a:r>
              <a:rPr lang="en-US" b="0" i="0">
                <a:effectLst/>
                <a:latin typeface="Söhne"/>
              </a:rPr>
              <a:t>Traditional educational methods and lab simulations can be unengaging and complex.</a:t>
            </a:r>
          </a:p>
          <a:p>
            <a:pPr marL="457200" lvl="1" indent="0" algn="l">
              <a:buNone/>
            </a:pPr>
            <a:r>
              <a:rPr lang="en-US" b="0" i="0">
                <a:effectLst/>
                <a:latin typeface="Söhne"/>
              </a:rPr>
              <a:t>Lack of interactive and enjoyable learning tools that capture and retain the interest of children.</a:t>
            </a:r>
          </a:p>
          <a:p>
            <a:pPr algn="l" rtl="0"/>
            <a:endParaRPr lang="en-US"/>
          </a:p>
        </p:txBody>
      </p:sp>
      <p:sp>
        <p:nvSpPr>
          <p:cNvPr id="4" name="מציין מיקום של מספר שקופית 3"/>
          <p:cNvSpPr>
            <a:spLocks noGrp="1"/>
          </p:cNvSpPr>
          <p:nvPr>
            <p:ph type="sldNum" sz="quarter" idx="5"/>
          </p:nvPr>
        </p:nvSpPr>
        <p:spPr/>
        <p:txBody>
          <a:bodyPr/>
          <a:lstStyle/>
          <a:p>
            <a:fld id="{B35DED6A-8D1D-44F1-A1E5-D6EC2AC0AF05}" type="slidenum">
              <a:rPr lang="en-US" smtClean="0"/>
              <a:t>3</a:t>
            </a:fld>
            <a:endParaRPr lang="en-US"/>
          </a:p>
        </p:txBody>
      </p:sp>
    </p:spTree>
    <p:extLst>
      <p:ext uri="{BB962C8B-B14F-4D97-AF65-F5344CB8AC3E}">
        <p14:creationId xmlns:p14="http://schemas.microsoft.com/office/powerpoint/2010/main" val="390516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en-US"/>
          </a:p>
        </p:txBody>
      </p:sp>
      <p:sp>
        <p:nvSpPr>
          <p:cNvPr id="4" name="מציין מיקום של מספר שקופית 3"/>
          <p:cNvSpPr>
            <a:spLocks noGrp="1"/>
          </p:cNvSpPr>
          <p:nvPr>
            <p:ph type="sldNum" sz="quarter" idx="5"/>
          </p:nvPr>
        </p:nvSpPr>
        <p:spPr/>
        <p:txBody>
          <a:bodyPr/>
          <a:lstStyle/>
          <a:p>
            <a:fld id="{B35DED6A-8D1D-44F1-A1E5-D6EC2AC0AF05}" type="slidenum">
              <a:rPr lang="en-US" smtClean="0"/>
              <a:t>4</a:t>
            </a:fld>
            <a:endParaRPr lang="en-US"/>
          </a:p>
        </p:txBody>
      </p:sp>
    </p:spTree>
    <p:extLst>
      <p:ext uri="{BB962C8B-B14F-4D97-AF65-F5344CB8AC3E}">
        <p14:creationId xmlns:p14="http://schemas.microsoft.com/office/powerpoint/2010/main" val="3777894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a:t>User Credentials</a:t>
            </a:r>
          </a:p>
        </p:txBody>
      </p:sp>
      <p:sp>
        <p:nvSpPr>
          <p:cNvPr id="4" name="מציין מיקום של מספר שקופית 3"/>
          <p:cNvSpPr>
            <a:spLocks noGrp="1"/>
          </p:cNvSpPr>
          <p:nvPr>
            <p:ph type="sldNum" sz="quarter" idx="5"/>
          </p:nvPr>
        </p:nvSpPr>
        <p:spPr/>
        <p:txBody>
          <a:bodyPr/>
          <a:lstStyle/>
          <a:p>
            <a:fld id="{B35DED6A-8D1D-44F1-A1E5-D6EC2AC0AF05}" type="slidenum">
              <a:rPr lang="en-US" smtClean="0"/>
              <a:t>6</a:t>
            </a:fld>
            <a:endParaRPr lang="en-US"/>
          </a:p>
        </p:txBody>
      </p:sp>
    </p:spTree>
    <p:extLst>
      <p:ext uri="{BB962C8B-B14F-4D97-AF65-F5344CB8AC3E}">
        <p14:creationId xmlns:p14="http://schemas.microsoft.com/office/powerpoint/2010/main" val="630337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ECECEC"/>
                </a:solidFill>
                <a:effectLst/>
                <a:latin typeface="Söhne"/>
              </a:rPr>
              <a:t>Training</a:t>
            </a:r>
            <a:r>
              <a:rPr lang="en-US" b="0" i="0">
                <a:solidFill>
                  <a:srgbClr val="ECECEC"/>
                </a:solidFill>
                <a:effectLst/>
                <a:latin typeface="Söhne"/>
              </a:rPr>
              <a:t>: During training, the agent performs actions within the Unity environment and receives feedback in the form of rewards. Based on this feedback, the model updates itself to maximize its performance over time, using reinforcement learning or other machine learning methods.</a:t>
            </a:r>
          </a:p>
          <a:p>
            <a:pPr algn="l" rtl="0"/>
            <a:endParaRPr lang="en-US"/>
          </a:p>
        </p:txBody>
      </p:sp>
      <p:sp>
        <p:nvSpPr>
          <p:cNvPr id="4" name="מציין מיקום של מספר שקופית 3"/>
          <p:cNvSpPr>
            <a:spLocks noGrp="1"/>
          </p:cNvSpPr>
          <p:nvPr>
            <p:ph type="sldNum" sz="quarter" idx="5"/>
          </p:nvPr>
        </p:nvSpPr>
        <p:spPr/>
        <p:txBody>
          <a:bodyPr/>
          <a:lstStyle/>
          <a:p>
            <a:fld id="{B35DED6A-8D1D-44F1-A1E5-D6EC2AC0AF05}" type="slidenum">
              <a:rPr lang="en-US" smtClean="0"/>
              <a:t>8</a:t>
            </a:fld>
            <a:endParaRPr lang="en-US"/>
          </a:p>
        </p:txBody>
      </p:sp>
    </p:spTree>
    <p:extLst>
      <p:ext uri="{BB962C8B-B14F-4D97-AF65-F5344CB8AC3E}">
        <p14:creationId xmlns:p14="http://schemas.microsoft.com/office/powerpoint/2010/main" val="329508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a:t>The player is the agent that exists in the unity environment</a:t>
            </a:r>
          </a:p>
          <a:p>
            <a:pPr algn="l" rtl="0"/>
            <a:r>
              <a:rPr lang="en-US" b="0" i="0">
                <a:solidFill>
                  <a:srgbClr val="4A4A4A"/>
                </a:solidFill>
                <a:effectLst/>
                <a:latin typeface="Montserrat" panose="020F0502020204030204" pitchFamily="2" charset="0"/>
              </a:rPr>
              <a:t>The environment has a “</a:t>
            </a:r>
            <a:r>
              <a:rPr lang="en-US" b="1" i="0">
                <a:solidFill>
                  <a:srgbClr val="4A4A4A"/>
                </a:solidFill>
                <a:effectLst/>
                <a:latin typeface="Montserrat" panose="020F0502020204030204" pitchFamily="2" charset="0"/>
              </a:rPr>
              <a:t>state</a:t>
            </a:r>
            <a:r>
              <a:rPr lang="en-US" b="0" i="0">
                <a:solidFill>
                  <a:srgbClr val="4A4A4A"/>
                </a:solidFill>
                <a:effectLst/>
                <a:latin typeface="Montserrat" panose="020F0502020204030204" pitchFamily="2" charset="0"/>
              </a:rPr>
              <a:t>” that changes over time. In our case, the target position </a:t>
            </a:r>
            <a:endParaRPr lang="en-US"/>
          </a:p>
        </p:txBody>
      </p:sp>
      <p:sp>
        <p:nvSpPr>
          <p:cNvPr id="4" name="מציין מיקום של מספר שקופית 3"/>
          <p:cNvSpPr>
            <a:spLocks noGrp="1"/>
          </p:cNvSpPr>
          <p:nvPr>
            <p:ph type="sldNum" sz="quarter" idx="5"/>
          </p:nvPr>
        </p:nvSpPr>
        <p:spPr/>
        <p:txBody>
          <a:bodyPr/>
          <a:lstStyle/>
          <a:p>
            <a:fld id="{B35DED6A-8D1D-44F1-A1E5-D6EC2AC0AF05}" type="slidenum">
              <a:rPr lang="en-US" smtClean="0"/>
              <a:t>9</a:t>
            </a:fld>
            <a:endParaRPr lang="en-US"/>
          </a:p>
        </p:txBody>
      </p:sp>
    </p:spTree>
    <p:extLst>
      <p:ext uri="{BB962C8B-B14F-4D97-AF65-F5344CB8AC3E}">
        <p14:creationId xmlns:p14="http://schemas.microsoft.com/office/powerpoint/2010/main" val="13386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a:p>
        </p:txBody>
      </p:sp>
      <p:sp>
        <p:nvSpPr>
          <p:cNvPr id="4" name="מציין מיקום של מספר שקופית 3"/>
          <p:cNvSpPr>
            <a:spLocks noGrp="1"/>
          </p:cNvSpPr>
          <p:nvPr>
            <p:ph type="sldNum" sz="quarter" idx="5"/>
          </p:nvPr>
        </p:nvSpPr>
        <p:spPr/>
        <p:txBody>
          <a:bodyPr/>
          <a:lstStyle/>
          <a:p>
            <a:fld id="{B35DED6A-8D1D-44F1-A1E5-D6EC2AC0AF05}" type="slidenum">
              <a:rPr lang="en-US" smtClean="0"/>
              <a:t>11</a:t>
            </a:fld>
            <a:endParaRPr lang="en-US"/>
          </a:p>
        </p:txBody>
      </p:sp>
    </p:spTree>
    <p:extLst>
      <p:ext uri="{BB962C8B-B14F-4D97-AF65-F5344CB8AC3E}">
        <p14:creationId xmlns:p14="http://schemas.microsoft.com/office/powerpoint/2010/main" val="1208009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a:solidFill>
                  <a:srgbClr val="ECECEC"/>
                </a:solidFill>
                <a:effectLst/>
                <a:latin typeface="Söhne"/>
              </a:rPr>
              <a:t>Seamless Synchronization and Reduced Latency</a:t>
            </a:r>
            <a:endParaRPr lang="en-US" b="0" i="0">
              <a:solidFill>
                <a:srgbClr val="ECECEC"/>
              </a:solidFill>
              <a:effectLst/>
              <a:latin typeface="Söhne"/>
            </a:endParaRPr>
          </a:p>
          <a:p>
            <a:pPr marL="742950" lvl="1" indent="-285750" algn="l">
              <a:buFont typeface="+mj-lt"/>
              <a:buAutoNum type="arabicPeriod"/>
            </a:pPr>
            <a:r>
              <a:rPr lang="en-US" b="0" i="0">
                <a:solidFill>
                  <a:srgbClr val="ECECEC"/>
                </a:solidFill>
                <a:effectLst/>
                <a:latin typeface="Söhne"/>
              </a:rPr>
              <a:t>Ensures consistent game state across all players by centralizing data processing.</a:t>
            </a:r>
          </a:p>
          <a:p>
            <a:pPr marL="742950" lvl="1" indent="-285750" algn="l">
              <a:buFont typeface="+mj-lt"/>
              <a:buAutoNum type="arabicPeriod"/>
            </a:pPr>
            <a:r>
              <a:rPr lang="en-US" b="0" i="0">
                <a:solidFill>
                  <a:srgbClr val="ECECEC"/>
                </a:solidFill>
                <a:effectLst/>
                <a:latin typeface="Söhne"/>
              </a:rPr>
              <a:t>Improves overall gameplay smoothness and responsiveness, critical for real-time strategy and precision in physics-based environments.</a:t>
            </a:r>
          </a:p>
          <a:p>
            <a:pPr algn="l">
              <a:buFont typeface="+mj-lt"/>
              <a:buAutoNum type="arabicPeriod"/>
            </a:pPr>
            <a:r>
              <a:rPr lang="en-US" b="1" i="0">
                <a:solidFill>
                  <a:srgbClr val="ECECEC"/>
                </a:solidFill>
                <a:effectLst/>
                <a:latin typeface="Söhne"/>
              </a:rPr>
              <a:t>Enhanced Security and Fair Play</a:t>
            </a:r>
            <a:endParaRPr lang="en-US" b="0" i="0">
              <a:solidFill>
                <a:srgbClr val="ECECEC"/>
              </a:solidFill>
              <a:effectLst/>
              <a:latin typeface="Söhne"/>
            </a:endParaRPr>
          </a:p>
          <a:p>
            <a:pPr marL="742950" lvl="1" indent="-285750" algn="l">
              <a:buFont typeface="+mj-lt"/>
              <a:buAutoNum type="arabicPeriod"/>
            </a:pPr>
            <a:r>
              <a:rPr lang="en-US" b="0" i="0">
                <a:solidFill>
                  <a:srgbClr val="ECECEC"/>
                </a:solidFill>
                <a:effectLst/>
                <a:latin typeface="Söhne"/>
              </a:rPr>
              <a:t>Central servers facilitate better monitoring and control, reducing the risk of cheating and hacks.</a:t>
            </a:r>
          </a:p>
          <a:p>
            <a:pPr marL="742950" lvl="1" indent="-285750" algn="l">
              <a:buFont typeface="+mj-lt"/>
              <a:buAutoNum type="arabicPeriod"/>
            </a:pPr>
            <a:r>
              <a:rPr lang="en-US" b="0" i="0">
                <a:solidFill>
                  <a:srgbClr val="ECECEC"/>
                </a:solidFill>
                <a:effectLst/>
                <a:latin typeface="Söhne"/>
              </a:rPr>
              <a:t>Provides a secure, managed platform that maintains integrity and fairness in competitive multiplayer scenarios.</a:t>
            </a:r>
          </a:p>
          <a:p>
            <a:pPr algn="l">
              <a:buFont typeface="+mj-lt"/>
              <a:buAutoNum type="arabicPeriod"/>
            </a:pPr>
            <a:r>
              <a:rPr lang="en-US" b="1" i="0">
                <a:solidFill>
                  <a:srgbClr val="ECECEC"/>
                </a:solidFill>
                <a:effectLst/>
                <a:latin typeface="Söhne"/>
              </a:rPr>
              <a:t>Dynamic Scalability and Reliability</a:t>
            </a:r>
            <a:endParaRPr lang="en-US" b="0" i="0">
              <a:solidFill>
                <a:srgbClr val="ECECEC"/>
              </a:solidFill>
              <a:effectLst/>
              <a:latin typeface="Söhne"/>
            </a:endParaRPr>
          </a:p>
          <a:p>
            <a:pPr marL="742950" lvl="1" indent="-285750" algn="l">
              <a:buFont typeface="+mj-lt"/>
              <a:buAutoNum type="arabicPeriod"/>
            </a:pPr>
            <a:r>
              <a:rPr lang="en-US" b="0" i="0">
                <a:solidFill>
                  <a:srgbClr val="ECECEC"/>
                </a:solidFill>
                <a:effectLst/>
                <a:latin typeface="Söhne"/>
              </a:rPr>
              <a:t>Cloud infrastructure adapts to player demand, ensuring stable performance during peak times and varying load conditions.</a:t>
            </a:r>
          </a:p>
          <a:p>
            <a:pPr marL="742950" lvl="1" indent="-285750" algn="l">
              <a:buFont typeface="+mj-lt"/>
              <a:buAutoNum type="arabicPeriod"/>
            </a:pPr>
            <a:r>
              <a:rPr lang="en-US" b="0" i="0">
                <a:solidFill>
                  <a:srgbClr val="ECECEC"/>
                </a:solidFill>
                <a:effectLst/>
                <a:latin typeface="Söhne"/>
              </a:rPr>
              <a:t>Guarantees high availability and minimal downtime, providing a reliable gaming experience for all users globally.</a:t>
            </a:r>
          </a:p>
          <a:p>
            <a:endParaRPr lang="en-IL"/>
          </a:p>
        </p:txBody>
      </p:sp>
      <p:sp>
        <p:nvSpPr>
          <p:cNvPr id="4" name="Slide Number Placeholder 3"/>
          <p:cNvSpPr>
            <a:spLocks noGrp="1"/>
          </p:cNvSpPr>
          <p:nvPr>
            <p:ph type="sldNum" sz="quarter" idx="5"/>
          </p:nvPr>
        </p:nvSpPr>
        <p:spPr/>
        <p:txBody>
          <a:bodyPr/>
          <a:lstStyle/>
          <a:p>
            <a:fld id="{B35DED6A-8D1D-44F1-A1E5-D6EC2AC0AF05}" type="slidenum">
              <a:rPr lang="en-US" smtClean="0"/>
              <a:t>13</a:t>
            </a:fld>
            <a:endParaRPr lang="en-US"/>
          </a:p>
        </p:txBody>
      </p:sp>
    </p:spTree>
    <p:extLst>
      <p:ext uri="{BB962C8B-B14F-4D97-AF65-F5344CB8AC3E}">
        <p14:creationId xmlns:p14="http://schemas.microsoft.com/office/powerpoint/2010/main" val="2825321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a:t>We used postman to check our server’s endpoints</a:t>
            </a:r>
            <a:br>
              <a:rPr lang="en-US"/>
            </a:br>
            <a:r>
              <a:rPr lang="en-US" err="1"/>
              <a:t>git+github</a:t>
            </a:r>
            <a:r>
              <a:rPr lang="en-US"/>
              <a:t> for version control</a:t>
            </a:r>
            <a:br>
              <a:rPr lang="en-US"/>
            </a:br>
            <a:r>
              <a:rPr lang="en-US"/>
              <a:t>IDE’s …</a:t>
            </a:r>
          </a:p>
        </p:txBody>
      </p:sp>
      <p:sp>
        <p:nvSpPr>
          <p:cNvPr id="4" name="מציין מיקום של מספר שקופית 3"/>
          <p:cNvSpPr>
            <a:spLocks noGrp="1"/>
          </p:cNvSpPr>
          <p:nvPr>
            <p:ph type="sldNum" sz="quarter" idx="5"/>
          </p:nvPr>
        </p:nvSpPr>
        <p:spPr/>
        <p:txBody>
          <a:bodyPr/>
          <a:lstStyle/>
          <a:p>
            <a:fld id="{B35DED6A-8D1D-44F1-A1E5-D6EC2AC0AF05}" type="slidenum">
              <a:rPr lang="en-US" smtClean="0"/>
              <a:t>22</a:t>
            </a:fld>
            <a:endParaRPr lang="en-US"/>
          </a:p>
        </p:txBody>
      </p:sp>
    </p:spTree>
    <p:extLst>
      <p:ext uri="{BB962C8B-B14F-4D97-AF65-F5344CB8AC3E}">
        <p14:creationId xmlns:p14="http://schemas.microsoft.com/office/powerpoint/2010/main" val="2170622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7D3617-AD2A-5407-5BF9-195FC8506990}"/>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en-US"/>
          </a:p>
        </p:txBody>
      </p:sp>
      <p:sp>
        <p:nvSpPr>
          <p:cNvPr id="3" name="כותרת משנה 2">
            <a:extLst>
              <a:ext uri="{FF2B5EF4-FFF2-40B4-BE49-F238E27FC236}">
                <a16:creationId xmlns:a16="http://schemas.microsoft.com/office/drawing/2014/main" id="{C9E2531E-372C-85EA-B3CE-5AEFD67417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a:p>
        </p:txBody>
      </p:sp>
      <p:sp>
        <p:nvSpPr>
          <p:cNvPr id="4" name="מציין מיקום של תאריך 3">
            <a:extLst>
              <a:ext uri="{FF2B5EF4-FFF2-40B4-BE49-F238E27FC236}">
                <a16:creationId xmlns:a16="http://schemas.microsoft.com/office/drawing/2014/main" id="{333C8FFE-0138-D2DB-6D65-8B63117A0510}"/>
              </a:ext>
            </a:extLst>
          </p:cNvPr>
          <p:cNvSpPr>
            <a:spLocks noGrp="1"/>
          </p:cNvSpPr>
          <p:nvPr>
            <p:ph type="dt" sz="half" idx="10"/>
          </p:nvPr>
        </p:nvSpPr>
        <p:spPr/>
        <p:txBody>
          <a:bodyPr/>
          <a:lstStyle/>
          <a:p>
            <a:fld id="{65511161-7FF4-47C5-8C0D-ACC98B794A70}" type="datetime1">
              <a:rPr lang="en-US" smtClean="0"/>
              <a:t>5/7/2024</a:t>
            </a:fld>
            <a:endParaRPr lang="en-US"/>
          </a:p>
        </p:txBody>
      </p:sp>
      <p:sp>
        <p:nvSpPr>
          <p:cNvPr id="5" name="מציין מיקום של כותרת תחתונה 4">
            <a:extLst>
              <a:ext uri="{FF2B5EF4-FFF2-40B4-BE49-F238E27FC236}">
                <a16:creationId xmlns:a16="http://schemas.microsoft.com/office/drawing/2014/main" id="{0796D25D-EBD4-F041-B41C-E46E84268228}"/>
              </a:ext>
            </a:extLst>
          </p:cNvPr>
          <p:cNvSpPr>
            <a:spLocks noGrp="1"/>
          </p:cNvSpPr>
          <p:nvPr>
            <p:ph type="ftr" sz="quarter" idx="11"/>
          </p:nvPr>
        </p:nvSpPr>
        <p:spPr/>
        <p:txBody>
          <a:bodyPr/>
          <a:lstStyle/>
          <a:p>
            <a:endParaRPr lang="en-US"/>
          </a:p>
        </p:txBody>
      </p:sp>
      <p:sp>
        <p:nvSpPr>
          <p:cNvPr id="6" name="מציין מיקום של מספר שקופית 5">
            <a:extLst>
              <a:ext uri="{FF2B5EF4-FFF2-40B4-BE49-F238E27FC236}">
                <a16:creationId xmlns:a16="http://schemas.microsoft.com/office/drawing/2014/main" id="{F09A63FD-C55C-DBCE-B294-759057B593EB}"/>
              </a:ext>
            </a:extLst>
          </p:cNvPr>
          <p:cNvSpPr>
            <a:spLocks noGrp="1"/>
          </p:cNvSpPr>
          <p:nvPr>
            <p:ph type="sldNum" sz="quarter" idx="12"/>
          </p:nvPr>
        </p:nvSpPr>
        <p:spPr/>
        <p:txBody>
          <a:bodyPr/>
          <a:lstStyle/>
          <a:p>
            <a:fld id="{89FC7571-63D0-410B-89F0-BE38E949CAFA}" type="slidenum">
              <a:rPr lang="en-US" smtClean="0"/>
              <a:t>‹#›</a:t>
            </a:fld>
            <a:endParaRPr lang="en-US"/>
          </a:p>
        </p:txBody>
      </p:sp>
    </p:spTree>
    <p:extLst>
      <p:ext uri="{BB962C8B-B14F-4D97-AF65-F5344CB8AC3E}">
        <p14:creationId xmlns:p14="http://schemas.microsoft.com/office/powerpoint/2010/main" val="2900597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9D11CB2-EF91-B6AA-166D-2578B88AA2BB}"/>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של טקסט אנכי 2">
            <a:extLst>
              <a:ext uri="{FF2B5EF4-FFF2-40B4-BE49-F238E27FC236}">
                <a16:creationId xmlns:a16="http://schemas.microsoft.com/office/drawing/2014/main" id="{198791AE-D62F-EFA8-90B3-E49ABFEAD8F3}"/>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D3A5ED10-4D89-B4E1-A4AA-75EF5714438C}"/>
              </a:ext>
            </a:extLst>
          </p:cNvPr>
          <p:cNvSpPr>
            <a:spLocks noGrp="1"/>
          </p:cNvSpPr>
          <p:nvPr>
            <p:ph type="dt" sz="half" idx="10"/>
          </p:nvPr>
        </p:nvSpPr>
        <p:spPr/>
        <p:txBody>
          <a:bodyPr/>
          <a:lstStyle/>
          <a:p>
            <a:fld id="{FA67AA07-F65F-4725-98D9-794BFF3E7290}" type="datetime1">
              <a:rPr lang="en-US" smtClean="0"/>
              <a:t>5/7/2024</a:t>
            </a:fld>
            <a:endParaRPr lang="en-US"/>
          </a:p>
        </p:txBody>
      </p:sp>
      <p:sp>
        <p:nvSpPr>
          <p:cNvPr id="5" name="מציין מיקום של כותרת תחתונה 4">
            <a:extLst>
              <a:ext uri="{FF2B5EF4-FFF2-40B4-BE49-F238E27FC236}">
                <a16:creationId xmlns:a16="http://schemas.microsoft.com/office/drawing/2014/main" id="{7B750701-B164-9F13-0F95-E6292424ABD1}"/>
              </a:ext>
            </a:extLst>
          </p:cNvPr>
          <p:cNvSpPr>
            <a:spLocks noGrp="1"/>
          </p:cNvSpPr>
          <p:nvPr>
            <p:ph type="ftr" sz="quarter" idx="11"/>
          </p:nvPr>
        </p:nvSpPr>
        <p:spPr/>
        <p:txBody>
          <a:bodyPr/>
          <a:lstStyle/>
          <a:p>
            <a:endParaRPr lang="en-US"/>
          </a:p>
        </p:txBody>
      </p:sp>
      <p:sp>
        <p:nvSpPr>
          <p:cNvPr id="6" name="מציין מיקום של מספר שקופית 5">
            <a:extLst>
              <a:ext uri="{FF2B5EF4-FFF2-40B4-BE49-F238E27FC236}">
                <a16:creationId xmlns:a16="http://schemas.microsoft.com/office/drawing/2014/main" id="{E01C16DA-7D9D-582B-F4FB-6C3EEB25E2AD}"/>
              </a:ext>
            </a:extLst>
          </p:cNvPr>
          <p:cNvSpPr>
            <a:spLocks noGrp="1"/>
          </p:cNvSpPr>
          <p:nvPr>
            <p:ph type="sldNum" sz="quarter" idx="12"/>
          </p:nvPr>
        </p:nvSpPr>
        <p:spPr/>
        <p:txBody>
          <a:bodyPr/>
          <a:lstStyle/>
          <a:p>
            <a:fld id="{89FC7571-63D0-410B-89F0-BE38E949CAFA}" type="slidenum">
              <a:rPr lang="en-US" smtClean="0"/>
              <a:t>‹#›</a:t>
            </a:fld>
            <a:endParaRPr lang="en-US"/>
          </a:p>
        </p:txBody>
      </p:sp>
    </p:spTree>
    <p:extLst>
      <p:ext uri="{BB962C8B-B14F-4D97-AF65-F5344CB8AC3E}">
        <p14:creationId xmlns:p14="http://schemas.microsoft.com/office/powerpoint/2010/main" val="1360078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1C614AB6-C5E9-E9F8-ED27-7694FE2AF12E}"/>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a:p>
        </p:txBody>
      </p:sp>
      <p:sp>
        <p:nvSpPr>
          <p:cNvPr id="3" name="מציין מיקום של טקסט אנכי 2">
            <a:extLst>
              <a:ext uri="{FF2B5EF4-FFF2-40B4-BE49-F238E27FC236}">
                <a16:creationId xmlns:a16="http://schemas.microsoft.com/office/drawing/2014/main" id="{E39AEE9F-F7FA-4B41-168F-57DAA5969E9B}"/>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5C6805DE-EC54-D92F-DD7E-8FEF4385757A}"/>
              </a:ext>
            </a:extLst>
          </p:cNvPr>
          <p:cNvSpPr>
            <a:spLocks noGrp="1"/>
          </p:cNvSpPr>
          <p:nvPr>
            <p:ph type="dt" sz="half" idx="10"/>
          </p:nvPr>
        </p:nvSpPr>
        <p:spPr/>
        <p:txBody>
          <a:bodyPr/>
          <a:lstStyle/>
          <a:p>
            <a:fld id="{E0439296-70F0-4B0D-8292-D1E063E49E64}" type="datetime1">
              <a:rPr lang="en-US" smtClean="0"/>
              <a:t>5/7/2024</a:t>
            </a:fld>
            <a:endParaRPr lang="en-US"/>
          </a:p>
        </p:txBody>
      </p:sp>
      <p:sp>
        <p:nvSpPr>
          <p:cNvPr id="5" name="מציין מיקום של כותרת תחתונה 4">
            <a:extLst>
              <a:ext uri="{FF2B5EF4-FFF2-40B4-BE49-F238E27FC236}">
                <a16:creationId xmlns:a16="http://schemas.microsoft.com/office/drawing/2014/main" id="{0F62E350-0D00-B06D-2199-472586D1FB50}"/>
              </a:ext>
            </a:extLst>
          </p:cNvPr>
          <p:cNvSpPr>
            <a:spLocks noGrp="1"/>
          </p:cNvSpPr>
          <p:nvPr>
            <p:ph type="ftr" sz="quarter" idx="11"/>
          </p:nvPr>
        </p:nvSpPr>
        <p:spPr/>
        <p:txBody>
          <a:bodyPr/>
          <a:lstStyle/>
          <a:p>
            <a:endParaRPr lang="en-US"/>
          </a:p>
        </p:txBody>
      </p:sp>
      <p:sp>
        <p:nvSpPr>
          <p:cNvPr id="6" name="מציין מיקום של מספר שקופית 5">
            <a:extLst>
              <a:ext uri="{FF2B5EF4-FFF2-40B4-BE49-F238E27FC236}">
                <a16:creationId xmlns:a16="http://schemas.microsoft.com/office/drawing/2014/main" id="{7ABEE786-258E-080A-0034-0EA957328F23}"/>
              </a:ext>
            </a:extLst>
          </p:cNvPr>
          <p:cNvSpPr>
            <a:spLocks noGrp="1"/>
          </p:cNvSpPr>
          <p:nvPr>
            <p:ph type="sldNum" sz="quarter" idx="12"/>
          </p:nvPr>
        </p:nvSpPr>
        <p:spPr/>
        <p:txBody>
          <a:bodyPr/>
          <a:lstStyle/>
          <a:p>
            <a:fld id="{89FC7571-63D0-410B-89F0-BE38E949CAFA}" type="slidenum">
              <a:rPr lang="en-US" smtClean="0"/>
              <a:t>‹#›</a:t>
            </a:fld>
            <a:endParaRPr lang="en-US"/>
          </a:p>
        </p:txBody>
      </p:sp>
    </p:spTree>
    <p:extLst>
      <p:ext uri="{BB962C8B-B14F-4D97-AF65-F5344CB8AC3E}">
        <p14:creationId xmlns:p14="http://schemas.microsoft.com/office/powerpoint/2010/main" val="2860814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8648993-E255-8CC3-74A6-8D135726FD94}"/>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a:extLst>
              <a:ext uri="{FF2B5EF4-FFF2-40B4-BE49-F238E27FC236}">
                <a16:creationId xmlns:a16="http://schemas.microsoft.com/office/drawing/2014/main" id="{D008F925-297B-97BC-32E2-6A2DDABCE119}"/>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1FCC9983-E0B1-6048-EC27-3AC81394E5C1}"/>
              </a:ext>
            </a:extLst>
          </p:cNvPr>
          <p:cNvSpPr>
            <a:spLocks noGrp="1"/>
          </p:cNvSpPr>
          <p:nvPr>
            <p:ph type="dt" sz="half" idx="10"/>
          </p:nvPr>
        </p:nvSpPr>
        <p:spPr/>
        <p:txBody>
          <a:bodyPr/>
          <a:lstStyle/>
          <a:p>
            <a:fld id="{A9E7FBA1-D780-449B-BECB-B1C32C0FE8AD}" type="datetime1">
              <a:rPr lang="en-US" smtClean="0"/>
              <a:t>5/7/2024</a:t>
            </a:fld>
            <a:endParaRPr lang="en-US"/>
          </a:p>
        </p:txBody>
      </p:sp>
      <p:sp>
        <p:nvSpPr>
          <p:cNvPr id="5" name="מציין מיקום של כותרת תחתונה 4">
            <a:extLst>
              <a:ext uri="{FF2B5EF4-FFF2-40B4-BE49-F238E27FC236}">
                <a16:creationId xmlns:a16="http://schemas.microsoft.com/office/drawing/2014/main" id="{B1D8E7B6-DD5A-0B1E-245A-BAED29EAD53E}"/>
              </a:ext>
            </a:extLst>
          </p:cNvPr>
          <p:cNvSpPr>
            <a:spLocks noGrp="1"/>
          </p:cNvSpPr>
          <p:nvPr>
            <p:ph type="ftr" sz="quarter" idx="11"/>
          </p:nvPr>
        </p:nvSpPr>
        <p:spPr/>
        <p:txBody>
          <a:bodyPr/>
          <a:lstStyle/>
          <a:p>
            <a:endParaRPr lang="en-US"/>
          </a:p>
        </p:txBody>
      </p:sp>
      <p:sp>
        <p:nvSpPr>
          <p:cNvPr id="6" name="מציין מיקום של מספר שקופית 5">
            <a:extLst>
              <a:ext uri="{FF2B5EF4-FFF2-40B4-BE49-F238E27FC236}">
                <a16:creationId xmlns:a16="http://schemas.microsoft.com/office/drawing/2014/main" id="{187D93AF-0D83-2B5B-DABB-280DB8411B54}"/>
              </a:ext>
            </a:extLst>
          </p:cNvPr>
          <p:cNvSpPr>
            <a:spLocks noGrp="1"/>
          </p:cNvSpPr>
          <p:nvPr>
            <p:ph type="sldNum" sz="quarter" idx="12"/>
          </p:nvPr>
        </p:nvSpPr>
        <p:spPr/>
        <p:txBody>
          <a:bodyPr/>
          <a:lstStyle/>
          <a:p>
            <a:fld id="{89FC7571-63D0-410B-89F0-BE38E949CAFA}" type="slidenum">
              <a:rPr lang="en-US" smtClean="0"/>
              <a:t>‹#›</a:t>
            </a:fld>
            <a:endParaRPr lang="en-US"/>
          </a:p>
        </p:txBody>
      </p:sp>
    </p:spTree>
    <p:extLst>
      <p:ext uri="{BB962C8B-B14F-4D97-AF65-F5344CB8AC3E}">
        <p14:creationId xmlns:p14="http://schemas.microsoft.com/office/powerpoint/2010/main" val="987511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CD73FA4-8969-A2AA-55AB-BBE5EB70AD50}"/>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en-US"/>
          </a:p>
        </p:txBody>
      </p:sp>
      <p:sp>
        <p:nvSpPr>
          <p:cNvPr id="3" name="מציין מיקום טקסט 2">
            <a:extLst>
              <a:ext uri="{FF2B5EF4-FFF2-40B4-BE49-F238E27FC236}">
                <a16:creationId xmlns:a16="http://schemas.microsoft.com/office/drawing/2014/main" id="{E9EFCAF7-4C8A-74D6-A4DD-A402B61848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0A92CC6E-0647-EB82-52BC-E4F5EA3AD1EE}"/>
              </a:ext>
            </a:extLst>
          </p:cNvPr>
          <p:cNvSpPr>
            <a:spLocks noGrp="1"/>
          </p:cNvSpPr>
          <p:nvPr>
            <p:ph type="dt" sz="half" idx="10"/>
          </p:nvPr>
        </p:nvSpPr>
        <p:spPr/>
        <p:txBody>
          <a:bodyPr/>
          <a:lstStyle/>
          <a:p>
            <a:fld id="{95214BA5-BFE1-444D-A6F0-9C427DB3A762}" type="datetime1">
              <a:rPr lang="en-US" smtClean="0"/>
              <a:t>5/7/2024</a:t>
            </a:fld>
            <a:endParaRPr lang="en-US"/>
          </a:p>
        </p:txBody>
      </p:sp>
      <p:sp>
        <p:nvSpPr>
          <p:cNvPr id="5" name="מציין מיקום של כותרת תחתונה 4">
            <a:extLst>
              <a:ext uri="{FF2B5EF4-FFF2-40B4-BE49-F238E27FC236}">
                <a16:creationId xmlns:a16="http://schemas.microsoft.com/office/drawing/2014/main" id="{14D82767-8BB6-D6A9-C0CE-5EB0C779C90A}"/>
              </a:ext>
            </a:extLst>
          </p:cNvPr>
          <p:cNvSpPr>
            <a:spLocks noGrp="1"/>
          </p:cNvSpPr>
          <p:nvPr>
            <p:ph type="ftr" sz="quarter" idx="11"/>
          </p:nvPr>
        </p:nvSpPr>
        <p:spPr/>
        <p:txBody>
          <a:bodyPr/>
          <a:lstStyle/>
          <a:p>
            <a:endParaRPr lang="en-US"/>
          </a:p>
        </p:txBody>
      </p:sp>
      <p:sp>
        <p:nvSpPr>
          <p:cNvPr id="6" name="מציין מיקום של מספר שקופית 5">
            <a:extLst>
              <a:ext uri="{FF2B5EF4-FFF2-40B4-BE49-F238E27FC236}">
                <a16:creationId xmlns:a16="http://schemas.microsoft.com/office/drawing/2014/main" id="{93538EDA-2089-ACF8-68FA-72D55F5E0C23}"/>
              </a:ext>
            </a:extLst>
          </p:cNvPr>
          <p:cNvSpPr>
            <a:spLocks noGrp="1"/>
          </p:cNvSpPr>
          <p:nvPr>
            <p:ph type="sldNum" sz="quarter" idx="12"/>
          </p:nvPr>
        </p:nvSpPr>
        <p:spPr/>
        <p:txBody>
          <a:bodyPr/>
          <a:lstStyle/>
          <a:p>
            <a:fld id="{89FC7571-63D0-410B-89F0-BE38E949CAFA}" type="slidenum">
              <a:rPr lang="en-US" smtClean="0"/>
              <a:t>‹#›</a:t>
            </a:fld>
            <a:endParaRPr lang="en-US"/>
          </a:p>
        </p:txBody>
      </p:sp>
    </p:spTree>
    <p:extLst>
      <p:ext uri="{BB962C8B-B14F-4D97-AF65-F5344CB8AC3E}">
        <p14:creationId xmlns:p14="http://schemas.microsoft.com/office/powerpoint/2010/main" val="3486993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10489B0-D18D-51AC-DFBA-3C0CE2817EB5}"/>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a:extLst>
              <a:ext uri="{FF2B5EF4-FFF2-40B4-BE49-F238E27FC236}">
                <a16:creationId xmlns:a16="http://schemas.microsoft.com/office/drawing/2014/main" id="{AC488574-4FC0-022D-62B8-1AD13190D0B8}"/>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תוכן 3">
            <a:extLst>
              <a:ext uri="{FF2B5EF4-FFF2-40B4-BE49-F238E27FC236}">
                <a16:creationId xmlns:a16="http://schemas.microsoft.com/office/drawing/2014/main" id="{D2F22EA6-8D80-DE4F-EA5A-2434671ECEF2}"/>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מציין מיקום של תאריך 4">
            <a:extLst>
              <a:ext uri="{FF2B5EF4-FFF2-40B4-BE49-F238E27FC236}">
                <a16:creationId xmlns:a16="http://schemas.microsoft.com/office/drawing/2014/main" id="{B8B606F2-4CA5-37BA-8D52-E2C4A4883494}"/>
              </a:ext>
            </a:extLst>
          </p:cNvPr>
          <p:cNvSpPr>
            <a:spLocks noGrp="1"/>
          </p:cNvSpPr>
          <p:nvPr>
            <p:ph type="dt" sz="half" idx="10"/>
          </p:nvPr>
        </p:nvSpPr>
        <p:spPr/>
        <p:txBody>
          <a:bodyPr/>
          <a:lstStyle/>
          <a:p>
            <a:fld id="{AE961E80-F003-414D-8049-64F5A2A3EEB3}" type="datetime1">
              <a:rPr lang="en-US" smtClean="0"/>
              <a:t>5/7/2024</a:t>
            </a:fld>
            <a:endParaRPr lang="en-US"/>
          </a:p>
        </p:txBody>
      </p:sp>
      <p:sp>
        <p:nvSpPr>
          <p:cNvPr id="6" name="מציין מיקום של כותרת תחתונה 5">
            <a:extLst>
              <a:ext uri="{FF2B5EF4-FFF2-40B4-BE49-F238E27FC236}">
                <a16:creationId xmlns:a16="http://schemas.microsoft.com/office/drawing/2014/main" id="{1F72B216-8833-DD4C-ACEF-0A1924B7882F}"/>
              </a:ext>
            </a:extLst>
          </p:cNvPr>
          <p:cNvSpPr>
            <a:spLocks noGrp="1"/>
          </p:cNvSpPr>
          <p:nvPr>
            <p:ph type="ftr" sz="quarter" idx="11"/>
          </p:nvPr>
        </p:nvSpPr>
        <p:spPr/>
        <p:txBody>
          <a:bodyPr/>
          <a:lstStyle/>
          <a:p>
            <a:endParaRPr lang="en-US"/>
          </a:p>
        </p:txBody>
      </p:sp>
      <p:sp>
        <p:nvSpPr>
          <p:cNvPr id="7" name="מציין מיקום של מספר שקופית 6">
            <a:extLst>
              <a:ext uri="{FF2B5EF4-FFF2-40B4-BE49-F238E27FC236}">
                <a16:creationId xmlns:a16="http://schemas.microsoft.com/office/drawing/2014/main" id="{07AD5946-31BA-5445-05B2-759EF240FEFA}"/>
              </a:ext>
            </a:extLst>
          </p:cNvPr>
          <p:cNvSpPr>
            <a:spLocks noGrp="1"/>
          </p:cNvSpPr>
          <p:nvPr>
            <p:ph type="sldNum" sz="quarter" idx="12"/>
          </p:nvPr>
        </p:nvSpPr>
        <p:spPr/>
        <p:txBody>
          <a:bodyPr/>
          <a:lstStyle/>
          <a:p>
            <a:fld id="{89FC7571-63D0-410B-89F0-BE38E949CAFA}" type="slidenum">
              <a:rPr lang="en-US" smtClean="0"/>
              <a:t>‹#›</a:t>
            </a:fld>
            <a:endParaRPr lang="en-US"/>
          </a:p>
        </p:txBody>
      </p:sp>
    </p:spTree>
    <p:extLst>
      <p:ext uri="{BB962C8B-B14F-4D97-AF65-F5344CB8AC3E}">
        <p14:creationId xmlns:p14="http://schemas.microsoft.com/office/powerpoint/2010/main" val="3107925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B451B9F-971D-8923-A28C-20E27D0238DE}"/>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US"/>
          </a:p>
        </p:txBody>
      </p:sp>
      <p:sp>
        <p:nvSpPr>
          <p:cNvPr id="3" name="מציין מיקום טקסט 2">
            <a:extLst>
              <a:ext uri="{FF2B5EF4-FFF2-40B4-BE49-F238E27FC236}">
                <a16:creationId xmlns:a16="http://schemas.microsoft.com/office/drawing/2014/main" id="{1CC5D656-9D0F-2FDD-A7CD-91F209AED4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AC84A1AD-31AE-4605-5586-9DEC1C5CB47F}"/>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מציין מיקום טקסט 4">
            <a:extLst>
              <a:ext uri="{FF2B5EF4-FFF2-40B4-BE49-F238E27FC236}">
                <a16:creationId xmlns:a16="http://schemas.microsoft.com/office/drawing/2014/main" id="{56E1C5D4-332C-ECD1-C778-497430D84B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3716F3D9-6F8A-3A5D-D5A3-B9910CE1C0E2}"/>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7" name="מציין מיקום של תאריך 6">
            <a:extLst>
              <a:ext uri="{FF2B5EF4-FFF2-40B4-BE49-F238E27FC236}">
                <a16:creationId xmlns:a16="http://schemas.microsoft.com/office/drawing/2014/main" id="{3525B600-C29B-A5A5-5741-F2B4E99403C5}"/>
              </a:ext>
            </a:extLst>
          </p:cNvPr>
          <p:cNvSpPr>
            <a:spLocks noGrp="1"/>
          </p:cNvSpPr>
          <p:nvPr>
            <p:ph type="dt" sz="half" idx="10"/>
          </p:nvPr>
        </p:nvSpPr>
        <p:spPr/>
        <p:txBody>
          <a:bodyPr/>
          <a:lstStyle/>
          <a:p>
            <a:fld id="{79EC5EC6-59AD-4540-92E3-772A82E98935}" type="datetime1">
              <a:rPr lang="en-US" smtClean="0"/>
              <a:t>5/7/2024</a:t>
            </a:fld>
            <a:endParaRPr lang="en-US"/>
          </a:p>
        </p:txBody>
      </p:sp>
      <p:sp>
        <p:nvSpPr>
          <p:cNvPr id="8" name="מציין מיקום של כותרת תחתונה 7">
            <a:extLst>
              <a:ext uri="{FF2B5EF4-FFF2-40B4-BE49-F238E27FC236}">
                <a16:creationId xmlns:a16="http://schemas.microsoft.com/office/drawing/2014/main" id="{DCF255F2-208D-ACE4-6509-F5722396B619}"/>
              </a:ext>
            </a:extLst>
          </p:cNvPr>
          <p:cNvSpPr>
            <a:spLocks noGrp="1"/>
          </p:cNvSpPr>
          <p:nvPr>
            <p:ph type="ftr" sz="quarter" idx="11"/>
          </p:nvPr>
        </p:nvSpPr>
        <p:spPr/>
        <p:txBody>
          <a:bodyPr/>
          <a:lstStyle/>
          <a:p>
            <a:endParaRPr lang="en-US"/>
          </a:p>
        </p:txBody>
      </p:sp>
      <p:sp>
        <p:nvSpPr>
          <p:cNvPr id="9" name="מציין מיקום של מספר שקופית 8">
            <a:extLst>
              <a:ext uri="{FF2B5EF4-FFF2-40B4-BE49-F238E27FC236}">
                <a16:creationId xmlns:a16="http://schemas.microsoft.com/office/drawing/2014/main" id="{A81C3F30-9ABD-6AF0-60BA-445D277991C8}"/>
              </a:ext>
            </a:extLst>
          </p:cNvPr>
          <p:cNvSpPr>
            <a:spLocks noGrp="1"/>
          </p:cNvSpPr>
          <p:nvPr>
            <p:ph type="sldNum" sz="quarter" idx="12"/>
          </p:nvPr>
        </p:nvSpPr>
        <p:spPr/>
        <p:txBody>
          <a:bodyPr/>
          <a:lstStyle/>
          <a:p>
            <a:fld id="{89FC7571-63D0-410B-89F0-BE38E949CAFA}" type="slidenum">
              <a:rPr lang="en-US" smtClean="0"/>
              <a:t>‹#›</a:t>
            </a:fld>
            <a:endParaRPr lang="en-US"/>
          </a:p>
        </p:txBody>
      </p:sp>
    </p:spTree>
    <p:extLst>
      <p:ext uri="{BB962C8B-B14F-4D97-AF65-F5344CB8AC3E}">
        <p14:creationId xmlns:p14="http://schemas.microsoft.com/office/powerpoint/2010/main" val="53801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3B9B8A8-1402-805B-0249-3A8DBF439133}"/>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של תאריך 2">
            <a:extLst>
              <a:ext uri="{FF2B5EF4-FFF2-40B4-BE49-F238E27FC236}">
                <a16:creationId xmlns:a16="http://schemas.microsoft.com/office/drawing/2014/main" id="{BED80931-FB19-8A87-1564-77916C19D5D1}"/>
              </a:ext>
            </a:extLst>
          </p:cNvPr>
          <p:cNvSpPr>
            <a:spLocks noGrp="1"/>
          </p:cNvSpPr>
          <p:nvPr>
            <p:ph type="dt" sz="half" idx="10"/>
          </p:nvPr>
        </p:nvSpPr>
        <p:spPr/>
        <p:txBody>
          <a:bodyPr/>
          <a:lstStyle/>
          <a:p>
            <a:fld id="{32B16632-37F4-48B3-8F85-F03E8450A9FE}" type="datetime1">
              <a:rPr lang="en-US" smtClean="0"/>
              <a:t>5/7/2024</a:t>
            </a:fld>
            <a:endParaRPr lang="en-US"/>
          </a:p>
        </p:txBody>
      </p:sp>
      <p:sp>
        <p:nvSpPr>
          <p:cNvPr id="4" name="מציין מיקום של כותרת תחתונה 3">
            <a:extLst>
              <a:ext uri="{FF2B5EF4-FFF2-40B4-BE49-F238E27FC236}">
                <a16:creationId xmlns:a16="http://schemas.microsoft.com/office/drawing/2014/main" id="{7945C14E-C709-CFDA-A3D5-07687FC315CD}"/>
              </a:ext>
            </a:extLst>
          </p:cNvPr>
          <p:cNvSpPr>
            <a:spLocks noGrp="1"/>
          </p:cNvSpPr>
          <p:nvPr>
            <p:ph type="ftr" sz="quarter" idx="11"/>
          </p:nvPr>
        </p:nvSpPr>
        <p:spPr/>
        <p:txBody>
          <a:bodyPr/>
          <a:lstStyle/>
          <a:p>
            <a:endParaRPr lang="en-US"/>
          </a:p>
        </p:txBody>
      </p:sp>
      <p:sp>
        <p:nvSpPr>
          <p:cNvPr id="5" name="מציין מיקום של מספר שקופית 4">
            <a:extLst>
              <a:ext uri="{FF2B5EF4-FFF2-40B4-BE49-F238E27FC236}">
                <a16:creationId xmlns:a16="http://schemas.microsoft.com/office/drawing/2014/main" id="{79AC3228-F15D-4308-260E-5E0876530725}"/>
              </a:ext>
            </a:extLst>
          </p:cNvPr>
          <p:cNvSpPr>
            <a:spLocks noGrp="1"/>
          </p:cNvSpPr>
          <p:nvPr>
            <p:ph type="sldNum" sz="quarter" idx="12"/>
          </p:nvPr>
        </p:nvSpPr>
        <p:spPr/>
        <p:txBody>
          <a:bodyPr/>
          <a:lstStyle/>
          <a:p>
            <a:fld id="{89FC7571-63D0-410B-89F0-BE38E949CAFA}" type="slidenum">
              <a:rPr lang="en-US" smtClean="0"/>
              <a:t>‹#›</a:t>
            </a:fld>
            <a:endParaRPr lang="en-US"/>
          </a:p>
        </p:txBody>
      </p:sp>
    </p:spTree>
    <p:extLst>
      <p:ext uri="{BB962C8B-B14F-4D97-AF65-F5344CB8AC3E}">
        <p14:creationId xmlns:p14="http://schemas.microsoft.com/office/powerpoint/2010/main" val="3489413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5D60A7ED-4693-A646-CDB8-48E7B904D64E}"/>
              </a:ext>
            </a:extLst>
          </p:cNvPr>
          <p:cNvSpPr>
            <a:spLocks noGrp="1"/>
          </p:cNvSpPr>
          <p:nvPr>
            <p:ph type="dt" sz="half" idx="10"/>
          </p:nvPr>
        </p:nvSpPr>
        <p:spPr/>
        <p:txBody>
          <a:bodyPr/>
          <a:lstStyle/>
          <a:p>
            <a:fld id="{7EF1A11B-A43F-44CE-8F10-D2A26EBAB255}" type="datetime1">
              <a:rPr lang="en-US" smtClean="0"/>
              <a:t>5/7/2024</a:t>
            </a:fld>
            <a:endParaRPr lang="en-US"/>
          </a:p>
        </p:txBody>
      </p:sp>
      <p:sp>
        <p:nvSpPr>
          <p:cNvPr id="3" name="מציין מיקום של כותרת תחתונה 2">
            <a:extLst>
              <a:ext uri="{FF2B5EF4-FFF2-40B4-BE49-F238E27FC236}">
                <a16:creationId xmlns:a16="http://schemas.microsoft.com/office/drawing/2014/main" id="{6232F36A-A765-6E51-761A-4F34181F47CB}"/>
              </a:ext>
            </a:extLst>
          </p:cNvPr>
          <p:cNvSpPr>
            <a:spLocks noGrp="1"/>
          </p:cNvSpPr>
          <p:nvPr>
            <p:ph type="ftr" sz="quarter" idx="11"/>
          </p:nvPr>
        </p:nvSpPr>
        <p:spPr/>
        <p:txBody>
          <a:bodyPr/>
          <a:lstStyle/>
          <a:p>
            <a:endParaRPr lang="en-US"/>
          </a:p>
        </p:txBody>
      </p:sp>
      <p:sp>
        <p:nvSpPr>
          <p:cNvPr id="4" name="מציין מיקום של מספר שקופית 3">
            <a:extLst>
              <a:ext uri="{FF2B5EF4-FFF2-40B4-BE49-F238E27FC236}">
                <a16:creationId xmlns:a16="http://schemas.microsoft.com/office/drawing/2014/main" id="{1025342E-74FF-6EAC-EA31-C6E6B2DBE7D6}"/>
              </a:ext>
            </a:extLst>
          </p:cNvPr>
          <p:cNvSpPr>
            <a:spLocks noGrp="1"/>
          </p:cNvSpPr>
          <p:nvPr>
            <p:ph type="sldNum" sz="quarter" idx="12"/>
          </p:nvPr>
        </p:nvSpPr>
        <p:spPr/>
        <p:txBody>
          <a:bodyPr/>
          <a:lstStyle/>
          <a:p>
            <a:fld id="{89FC7571-63D0-410B-89F0-BE38E949CAFA}" type="slidenum">
              <a:rPr lang="en-US" smtClean="0"/>
              <a:t>‹#›</a:t>
            </a:fld>
            <a:endParaRPr lang="en-US"/>
          </a:p>
        </p:txBody>
      </p:sp>
    </p:spTree>
    <p:extLst>
      <p:ext uri="{BB962C8B-B14F-4D97-AF65-F5344CB8AC3E}">
        <p14:creationId xmlns:p14="http://schemas.microsoft.com/office/powerpoint/2010/main" val="973644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7339EB4-8268-CF5A-55B6-21BA9338B2C3}"/>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a:p>
        </p:txBody>
      </p:sp>
      <p:sp>
        <p:nvSpPr>
          <p:cNvPr id="3" name="מציין מיקום תוכן 2">
            <a:extLst>
              <a:ext uri="{FF2B5EF4-FFF2-40B4-BE49-F238E27FC236}">
                <a16:creationId xmlns:a16="http://schemas.microsoft.com/office/drawing/2014/main" id="{F0595750-B70C-EAB1-8CEE-E119E611CC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טקסט 3">
            <a:extLst>
              <a:ext uri="{FF2B5EF4-FFF2-40B4-BE49-F238E27FC236}">
                <a16:creationId xmlns:a16="http://schemas.microsoft.com/office/drawing/2014/main" id="{BAFDE9D8-5EAC-36FD-DB2A-EF60EDA49C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8F634944-F87A-75BF-BB10-37D0914E0144}"/>
              </a:ext>
            </a:extLst>
          </p:cNvPr>
          <p:cNvSpPr>
            <a:spLocks noGrp="1"/>
          </p:cNvSpPr>
          <p:nvPr>
            <p:ph type="dt" sz="half" idx="10"/>
          </p:nvPr>
        </p:nvSpPr>
        <p:spPr/>
        <p:txBody>
          <a:bodyPr/>
          <a:lstStyle/>
          <a:p>
            <a:fld id="{039E246C-F14F-42AA-9FD1-A97A0129318C}" type="datetime1">
              <a:rPr lang="en-US" smtClean="0"/>
              <a:t>5/7/2024</a:t>
            </a:fld>
            <a:endParaRPr lang="en-US"/>
          </a:p>
        </p:txBody>
      </p:sp>
      <p:sp>
        <p:nvSpPr>
          <p:cNvPr id="6" name="מציין מיקום של כותרת תחתונה 5">
            <a:extLst>
              <a:ext uri="{FF2B5EF4-FFF2-40B4-BE49-F238E27FC236}">
                <a16:creationId xmlns:a16="http://schemas.microsoft.com/office/drawing/2014/main" id="{C4FEC6E0-29C3-818D-61FF-C037766C83F1}"/>
              </a:ext>
            </a:extLst>
          </p:cNvPr>
          <p:cNvSpPr>
            <a:spLocks noGrp="1"/>
          </p:cNvSpPr>
          <p:nvPr>
            <p:ph type="ftr" sz="quarter" idx="11"/>
          </p:nvPr>
        </p:nvSpPr>
        <p:spPr/>
        <p:txBody>
          <a:bodyPr/>
          <a:lstStyle/>
          <a:p>
            <a:endParaRPr lang="en-US"/>
          </a:p>
        </p:txBody>
      </p:sp>
      <p:sp>
        <p:nvSpPr>
          <p:cNvPr id="7" name="מציין מיקום של מספר שקופית 6">
            <a:extLst>
              <a:ext uri="{FF2B5EF4-FFF2-40B4-BE49-F238E27FC236}">
                <a16:creationId xmlns:a16="http://schemas.microsoft.com/office/drawing/2014/main" id="{22B1EC7D-FCCD-5622-7F3D-B7FA92EC8C52}"/>
              </a:ext>
            </a:extLst>
          </p:cNvPr>
          <p:cNvSpPr>
            <a:spLocks noGrp="1"/>
          </p:cNvSpPr>
          <p:nvPr>
            <p:ph type="sldNum" sz="quarter" idx="12"/>
          </p:nvPr>
        </p:nvSpPr>
        <p:spPr/>
        <p:txBody>
          <a:bodyPr/>
          <a:lstStyle/>
          <a:p>
            <a:fld id="{89FC7571-63D0-410B-89F0-BE38E949CAFA}" type="slidenum">
              <a:rPr lang="en-US" smtClean="0"/>
              <a:t>‹#›</a:t>
            </a:fld>
            <a:endParaRPr lang="en-US"/>
          </a:p>
        </p:txBody>
      </p:sp>
    </p:spTree>
    <p:extLst>
      <p:ext uri="{BB962C8B-B14F-4D97-AF65-F5344CB8AC3E}">
        <p14:creationId xmlns:p14="http://schemas.microsoft.com/office/powerpoint/2010/main" val="2252627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0970AE0-4396-7ACB-CBEE-6D1298DF6FB5}"/>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a:p>
        </p:txBody>
      </p:sp>
      <p:sp>
        <p:nvSpPr>
          <p:cNvPr id="3" name="מציין מיקום של תמונה 2">
            <a:extLst>
              <a:ext uri="{FF2B5EF4-FFF2-40B4-BE49-F238E27FC236}">
                <a16:creationId xmlns:a16="http://schemas.microsoft.com/office/drawing/2014/main" id="{79FA5CAA-9D4C-FD40-2995-C9C618150F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מציין מיקום טקסט 3">
            <a:extLst>
              <a:ext uri="{FF2B5EF4-FFF2-40B4-BE49-F238E27FC236}">
                <a16:creationId xmlns:a16="http://schemas.microsoft.com/office/drawing/2014/main" id="{2BF70085-6EA4-7F98-701F-23ABE73564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8871ACA2-C8D3-E339-E8DB-0717856527C7}"/>
              </a:ext>
            </a:extLst>
          </p:cNvPr>
          <p:cNvSpPr>
            <a:spLocks noGrp="1"/>
          </p:cNvSpPr>
          <p:nvPr>
            <p:ph type="dt" sz="half" idx="10"/>
          </p:nvPr>
        </p:nvSpPr>
        <p:spPr/>
        <p:txBody>
          <a:bodyPr/>
          <a:lstStyle/>
          <a:p>
            <a:fld id="{1772ECBB-4227-4172-A403-573D1882269B}" type="datetime1">
              <a:rPr lang="en-US" smtClean="0"/>
              <a:t>5/7/2024</a:t>
            </a:fld>
            <a:endParaRPr lang="en-US"/>
          </a:p>
        </p:txBody>
      </p:sp>
      <p:sp>
        <p:nvSpPr>
          <p:cNvPr id="6" name="מציין מיקום של כותרת תחתונה 5">
            <a:extLst>
              <a:ext uri="{FF2B5EF4-FFF2-40B4-BE49-F238E27FC236}">
                <a16:creationId xmlns:a16="http://schemas.microsoft.com/office/drawing/2014/main" id="{AB38EF25-F361-5708-84F6-DD9736E4A9FE}"/>
              </a:ext>
            </a:extLst>
          </p:cNvPr>
          <p:cNvSpPr>
            <a:spLocks noGrp="1"/>
          </p:cNvSpPr>
          <p:nvPr>
            <p:ph type="ftr" sz="quarter" idx="11"/>
          </p:nvPr>
        </p:nvSpPr>
        <p:spPr/>
        <p:txBody>
          <a:bodyPr/>
          <a:lstStyle/>
          <a:p>
            <a:endParaRPr lang="en-US"/>
          </a:p>
        </p:txBody>
      </p:sp>
      <p:sp>
        <p:nvSpPr>
          <p:cNvPr id="7" name="מציין מיקום של מספר שקופית 6">
            <a:extLst>
              <a:ext uri="{FF2B5EF4-FFF2-40B4-BE49-F238E27FC236}">
                <a16:creationId xmlns:a16="http://schemas.microsoft.com/office/drawing/2014/main" id="{97C92927-AF3A-E61D-1B33-CA7C1C6B7237}"/>
              </a:ext>
            </a:extLst>
          </p:cNvPr>
          <p:cNvSpPr>
            <a:spLocks noGrp="1"/>
          </p:cNvSpPr>
          <p:nvPr>
            <p:ph type="sldNum" sz="quarter" idx="12"/>
          </p:nvPr>
        </p:nvSpPr>
        <p:spPr/>
        <p:txBody>
          <a:bodyPr/>
          <a:lstStyle/>
          <a:p>
            <a:fld id="{89FC7571-63D0-410B-89F0-BE38E949CAFA}" type="slidenum">
              <a:rPr lang="en-US" smtClean="0"/>
              <a:t>‹#›</a:t>
            </a:fld>
            <a:endParaRPr lang="en-US"/>
          </a:p>
        </p:txBody>
      </p:sp>
    </p:spTree>
    <p:extLst>
      <p:ext uri="{BB962C8B-B14F-4D97-AF65-F5344CB8AC3E}">
        <p14:creationId xmlns:p14="http://schemas.microsoft.com/office/powerpoint/2010/main" val="218745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ADD5FE6A-E273-AAF5-86A7-A93F035A9989}"/>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endParaRPr lang="en-US"/>
          </a:p>
        </p:txBody>
      </p:sp>
      <p:sp>
        <p:nvSpPr>
          <p:cNvPr id="3" name="מציין מיקום טקסט 2">
            <a:extLst>
              <a:ext uri="{FF2B5EF4-FFF2-40B4-BE49-F238E27FC236}">
                <a16:creationId xmlns:a16="http://schemas.microsoft.com/office/drawing/2014/main" id="{CD20B23B-8886-0443-13BB-36CF4E707B8C}"/>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BF980C57-93D8-7578-A96F-2A5E6807E327}"/>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813F60E-3AC6-4F2A-9C3A-D2892C61A2B9}" type="datetime1">
              <a:rPr lang="en-US" smtClean="0"/>
              <a:t>5/7/2024</a:t>
            </a:fld>
            <a:endParaRPr lang="en-US"/>
          </a:p>
        </p:txBody>
      </p:sp>
      <p:sp>
        <p:nvSpPr>
          <p:cNvPr id="5" name="מציין מיקום של כותרת תחתונה 4">
            <a:extLst>
              <a:ext uri="{FF2B5EF4-FFF2-40B4-BE49-F238E27FC236}">
                <a16:creationId xmlns:a16="http://schemas.microsoft.com/office/drawing/2014/main" id="{FD0E243D-E561-0CA3-7DC1-DD1E3DB75C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US"/>
          </a:p>
        </p:txBody>
      </p:sp>
      <p:sp>
        <p:nvSpPr>
          <p:cNvPr id="6" name="מציין מיקום של מספר שקופית 5">
            <a:extLst>
              <a:ext uri="{FF2B5EF4-FFF2-40B4-BE49-F238E27FC236}">
                <a16:creationId xmlns:a16="http://schemas.microsoft.com/office/drawing/2014/main" id="{882787E5-D536-6E4F-C009-59252D2C2BCB}"/>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89FC7571-63D0-410B-89F0-BE38E949CAFA}" type="slidenum">
              <a:rPr lang="en-US" smtClean="0"/>
              <a:t>‹#›</a:t>
            </a:fld>
            <a:endParaRPr lang="en-US"/>
          </a:p>
        </p:txBody>
      </p:sp>
    </p:spTree>
    <p:extLst>
      <p:ext uri="{BB962C8B-B14F-4D97-AF65-F5344CB8AC3E}">
        <p14:creationId xmlns:p14="http://schemas.microsoft.com/office/powerpoint/2010/main" val="3151849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6C20EC9-C8AE-1EF8-6C9C-D810C5CDA9B2}"/>
              </a:ext>
            </a:extLst>
          </p:cNvPr>
          <p:cNvPicPr>
            <a:picLocks noChangeAspect="1"/>
          </p:cNvPicPr>
          <p:nvPr/>
        </p:nvPicPr>
        <p:blipFill>
          <a:blip r:embed="rId3">
            <a:alphaModFix amt="50000"/>
          </a:blip>
          <a:stretch>
            <a:fillRect/>
          </a:stretch>
        </p:blipFill>
        <p:spPr>
          <a:xfrm>
            <a:off x="0" y="0"/>
            <a:ext cx="12192000" cy="6858000"/>
          </a:xfrm>
          <a:prstGeom prst="rect">
            <a:avLst/>
          </a:prstGeom>
        </p:spPr>
      </p:pic>
      <p:sp>
        <p:nvSpPr>
          <p:cNvPr id="2" name="כותרת 1">
            <a:extLst>
              <a:ext uri="{FF2B5EF4-FFF2-40B4-BE49-F238E27FC236}">
                <a16:creationId xmlns:a16="http://schemas.microsoft.com/office/drawing/2014/main" id="{1707CBC1-A6DE-A10B-5109-8955D5D0C2D7}"/>
              </a:ext>
            </a:extLst>
          </p:cNvPr>
          <p:cNvSpPr>
            <a:spLocks noGrp="1"/>
          </p:cNvSpPr>
          <p:nvPr>
            <p:ph type="ctrTitle"/>
          </p:nvPr>
        </p:nvSpPr>
        <p:spPr>
          <a:xfrm>
            <a:off x="1598673" y="2347257"/>
            <a:ext cx="8963025" cy="617912"/>
          </a:xfrm>
        </p:spPr>
        <p:txBody>
          <a:bodyPr>
            <a:normAutofit/>
          </a:bodyPr>
          <a:lstStyle/>
          <a:p>
            <a:r>
              <a:rPr lang="en-US" sz="2800" b="1">
                <a:effectLst>
                  <a:outerShdw blurRad="38100" dist="38100" dir="2700000" algn="tl">
                    <a:srgbClr val="000000">
                      <a:alpha val="43137"/>
                    </a:srgbClr>
                  </a:outerShdw>
                </a:effectLst>
              </a:rPr>
              <a:t>Gravity shooter game using ML – Player behavior analysis</a:t>
            </a:r>
            <a:endParaRPr lang="he-IL" b="1">
              <a:effectLst>
                <a:outerShdw blurRad="38100" dist="38100" dir="2700000" algn="tl">
                  <a:srgbClr val="000000">
                    <a:alpha val="43137"/>
                  </a:srgbClr>
                </a:outerShdw>
              </a:effectLst>
            </a:endParaRPr>
          </a:p>
        </p:txBody>
      </p:sp>
      <p:sp>
        <p:nvSpPr>
          <p:cNvPr id="3" name="כותרת משנה 2">
            <a:extLst>
              <a:ext uri="{FF2B5EF4-FFF2-40B4-BE49-F238E27FC236}">
                <a16:creationId xmlns:a16="http://schemas.microsoft.com/office/drawing/2014/main" id="{26A0B26F-FF07-E4AD-D27E-0E24AEC7E7C5}"/>
              </a:ext>
            </a:extLst>
          </p:cNvPr>
          <p:cNvSpPr>
            <a:spLocks noGrp="1"/>
          </p:cNvSpPr>
          <p:nvPr>
            <p:ph type="subTitle" idx="1"/>
          </p:nvPr>
        </p:nvSpPr>
        <p:spPr>
          <a:xfrm>
            <a:off x="4287326" y="1233260"/>
            <a:ext cx="3617343" cy="1090733"/>
          </a:xfrm>
        </p:spPr>
        <p:txBody>
          <a:bodyPr>
            <a:noAutofit/>
          </a:bodyPr>
          <a:lstStyle/>
          <a:p>
            <a:pPr algn="ctr" rtl="0">
              <a:spcBef>
                <a:spcPts val="1200"/>
              </a:spcBef>
              <a:spcAft>
                <a:spcPts val="1200"/>
              </a:spcAft>
            </a:pPr>
            <a:r>
              <a:rPr lang="en-US" sz="1800" b="1" i="0" u="none" strike="noStrike">
                <a:solidFill>
                  <a:srgbClr val="000000"/>
                </a:solidFill>
                <a:effectLst/>
                <a:latin typeface="+mj-lt"/>
              </a:rPr>
              <a:t>Software Engineering Department</a:t>
            </a:r>
            <a:br>
              <a:rPr lang="en-US" sz="1800" b="1" i="0" u="none" strike="noStrike">
                <a:solidFill>
                  <a:srgbClr val="000000"/>
                </a:solidFill>
                <a:effectLst/>
                <a:latin typeface="+mj-lt"/>
              </a:rPr>
            </a:br>
            <a:r>
              <a:rPr lang="en-US" sz="1800" b="1" i="0" u="none" strike="noStrike">
                <a:solidFill>
                  <a:srgbClr val="000000"/>
                </a:solidFill>
                <a:effectLst/>
                <a:latin typeface="+mj-lt"/>
              </a:rPr>
              <a:t>  Braude College of Engineering</a:t>
            </a:r>
            <a:endParaRPr lang="en-US" sz="1800" b="1">
              <a:effectLst/>
              <a:latin typeface="+mj-lt"/>
            </a:endParaRPr>
          </a:p>
          <a:p>
            <a:pPr algn="ctr" rtl="0">
              <a:spcBef>
                <a:spcPts val="1200"/>
              </a:spcBef>
              <a:spcAft>
                <a:spcPts val="1200"/>
              </a:spcAft>
            </a:pPr>
            <a:r>
              <a:rPr lang="en-US" sz="1800" b="1" i="0" u="none" strike="noStrike">
                <a:solidFill>
                  <a:srgbClr val="000000"/>
                </a:solidFill>
                <a:effectLst/>
                <a:latin typeface="+mj-lt"/>
              </a:rPr>
              <a:t>Capstone Project Phase B – 61999</a:t>
            </a:r>
            <a:endParaRPr lang="en-US" sz="1800" b="1">
              <a:effectLst/>
              <a:latin typeface="+mj-lt"/>
            </a:endParaRPr>
          </a:p>
          <a:p>
            <a:br>
              <a:rPr lang="en-US" sz="1800" b="1">
                <a:latin typeface="+mj-lt"/>
              </a:rPr>
            </a:br>
            <a:endParaRPr lang="he-IL" sz="1800" b="1">
              <a:latin typeface="+mj-lt"/>
            </a:endParaRPr>
          </a:p>
        </p:txBody>
      </p:sp>
      <p:pic>
        <p:nvPicPr>
          <p:cNvPr id="1026" name="Picture 2">
            <a:extLst>
              <a:ext uri="{FF2B5EF4-FFF2-40B4-BE49-F238E27FC236}">
                <a16:creationId xmlns:a16="http://schemas.microsoft.com/office/drawing/2014/main" id="{25D9F006-FF00-1566-D02A-1A08B51287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3915" y="5663306"/>
            <a:ext cx="1688085" cy="13860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A2252A16-9ADD-A697-69B9-0E42E03126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5056" y="260614"/>
            <a:ext cx="3881888" cy="916342"/>
          </a:xfrm>
          <a:prstGeom prst="rect">
            <a:avLst/>
          </a:prstGeom>
          <a:noFill/>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A4B84FEF-E820-9898-7077-75B91E51C711}"/>
              </a:ext>
            </a:extLst>
          </p:cNvPr>
          <p:cNvSpPr txBox="1"/>
          <p:nvPr/>
        </p:nvSpPr>
        <p:spPr>
          <a:xfrm>
            <a:off x="5478134" y="3479385"/>
            <a:ext cx="1204102" cy="369332"/>
          </a:xfrm>
          <a:prstGeom prst="rect">
            <a:avLst/>
          </a:prstGeom>
          <a:noFill/>
        </p:spPr>
        <p:txBody>
          <a:bodyPr wrap="square">
            <a:spAutoFit/>
          </a:bodyPr>
          <a:lstStyle/>
          <a:p>
            <a:r>
              <a:rPr lang="en-US" sz="1800" b="1" i="0" u="none" strike="noStrike">
                <a:solidFill>
                  <a:srgbClr val="000000"/>
                </a:solidFill>
                <a:effectLst/>
                <a:highlight>
                  <a:srgbClr val="FFFF00"/>
                </a:highlight>
                <a:latin typeface="Times New Roman" panose="02020603050405020304" pitchFamily="18" charset="0"/>
              </a:rPr>
              <a:t>23-2-D-22</a:t>
            </a:r>
            <a:endParaRPr lang="he-IL">
              <a:highlight>
                <a:srgbClr val="FFFF00"/>
              </a:highlight>
            </a:endParaRPr>
          </a:p>
        </p:txBody>
      </p:sp>
      <p:sp>
        <p:nvSpPr>
          <p:cNvPr id="9" name="תיבת טקסט 8">
            <a:extLst>
              <a:ext uri="{FF2B5EF4-FFF2-40B4-BE49-F238E27FC236}">
                <a16:creationId xmlns:a16="http://schemas.microsoft.com/office/drawing/2014/main" id="{B9203C32-DDE9-A8D3-8105-2C40DFE24CDC}"/>
              </a:ext>
            </a:extLst>
          </p:cNvPr>
          <p:cNvSpPr txBox="1"/>
          <p:nvPr/>
        </p:nvSpPr>
        <p:spPr>
          <a:xfrm>
            <a:off x="3212617" y="3991717"/>
            <a:ext cx="5766760" cy="2523768"/>
          </a:xfrm>
          <a:prstGeom prst="rect">
            <a:avLst/>
          </a:prstGeom>
          <a:noFill/>
        </p:spPr>
        <p:txBody>
          <a:bodyPr wrap="square">
            <a:spAutoFit/>
          </a:bodyPr>
          <a:lstStyle/>
          <a:p>
            <a:pPr marL="914400" algn="just" rtl="0">
              <a:spcBef>
                <a:spcPts val="0"/>
              </a:spcBef>
              <a:spcAft>
                <a:spcPts val="0"/>
              </a:spcAft>
            </a:pPr>
            <a:r>
              <a:rPr lang="en-US" sz="2000" i="0" u="none" strike="noStrike">
                <a:solidFill>
                  <a:srgbClr val="000000"/>
                </a:solidFill>
                <a:effectLst/>
                <a:latin typeface="Times New Roman" panose="02020603050405020304" pitchFamily="18" charset="0"/>
              </a:rPr>
              <a:t>Advisor:</a:t>
            </a:r>
            <a:r>
              <a:rPr lang="en-US" sz="2000" b="1" i="0" u="none" strike="noStrike">
                <a:solidFill>
                  <a:srgbClr val="000000"/>
                </a:solidFill>
                <a:effectLst/>
                <a:latin typeface="Times New Roman" panose="02020603050405020304" pitchFamily="18" charset="0"/>
              </a:rPr>
              <a:t>     PhD. Sulamy Moshe</a:t>
            </a:r>
          </a:p>
          <a:p>
            <a:pPr marL="914400" algn="just" rtl="0">
              <a:spcBef>
                <a:spcPts val="0"/>
              </a:spcBef>
              <a:spcAft>
                <a:spcPts val="0"/>
              </a:spcAft>
            </a:pPr>
            <a:endParaRPr lang="en-US" sz="1600" b="0">
              <a:effectLst/>
            </a:endParaRPr>
          </a:p>
          <a:p>
            <a:pPr marL="1828800" algn="just" rtl="0">
              <a:spcBef>
                <a:spcPts val="0"/>
              </a:spcBef>
              <a:spcAft>
                <a:spcPts val="0"/>
              </a:spcAft>
            </a:pPr>
            <a:r>
              <a:rPr lang="en-US" sz="1600" b="0" i="0" u="none" strike="noStrike">
                <a:solidFill>
                  <a:srgbClr val="000000"/>
                </a:solidFill>
                <a:effectLst/>
                <a:latin typeface="Times New Roman" panose="02020603050405020304" pitchFamily="18" charset="0"/>
              </a:rPr>
              <a:t>  MosheSu@braude.ac.il</a:t>
            </a:r>
            <a:endParaRPr lang="en-US" sz="1600" b="0">
              <a:effectLst/>
            </a:endParaRPr>
          </a:p>
          <a:p>
            <a:pPr marL="914400" algn="just" rtl="0">
              <a:spcBef>
                <a:spcPts val="0"/>
              </a:spcBef>
              <a:spcAft>
                <a:spcPts val="0"/>
              </a:spcAft>
            </a:pPr>
            <a:br>
              <a:rPr lang="en-US" sz="1600" b="0">
                <a:effectLst/>
              </a:rPr>
            </a:br>
            <a:r>
              <a:rPr lang="en-US" i="0" strike="noStrike">
                <a:solidFill>
                  <a:srgbClr val="000000"/>
                </a:solidFill>
                <a:effectLst/>
                <a:latin typeface="Times New Roman" panose="02020603050405020304" pitchFamily="18" charset="0"/>
              </a:rPr>
              <a:t>Students:</a:t>
            </a:r>
            <a:endParaRPr lang="en-US" sz="1600">
              <a:effectLst/>
            </a:endParaRPr>
          </a:p>
          <a:p>
            <a:pPr marL="914400" algn="just" rtl="0">
              <a:spcBef>
                <a:spcPts val="0"/>
              </a:spcBef>
              <a:spcAft>
                <a:spcPts val="0"/>
              </a:spcAft>
            </a:pPr>
            <a:br>
              <a:rPr lang="en-US" sz="1600" b="0">
                <a:effectLst/>
              </a:rPr>
            </a:br>
            <a:r>
              <a:rPr lang="en-US" b="1" i="0" u="none" strike="noStrike">
                <a:solidFill>
                  <a:srgbClr val="000000"/>
                </a:solidFill>
                <a:effectLst/>
                <a:latin typeface="Times New Roman" panose="02020603050405020304" pitchFamily="18" charset="0"/>
              </a:rPr>
              <a:t>Yosif Housen        </a:t>
            </a:r>
            <a:r>
              <a:rPr lang="en-US" sz="1600" b="1" i="0" u="none" strike="noStrike">
                <a:solidFill>
                  <a:srgbClr val="000000"/>
                </a:solidFill>
                <a:effectLst/>
                <a:latin typeface="Times New Roman" panose="02020603050405020304" pitchFamily="18" charset="0"/>
              </a:rPr>
              <a:t>-      </a:t>
            </a:r>
            <a:r>
              <a:rPr lang="en-US" sz="1600" b="0" i="0" u="none" strike="noStrike">
                <a:solidFill>
                  <a:srgbClr val="000000"/>
                </a:solidFill>
                <a:effectLst/>
                <a:latin typeface="Times New Roman" panose="02020603050405020304" pitchFamily="18" charset="0"/>
              </a:rPr>
              <a:t>Yosif.Hosen@e.braude.ac.il</a:t>
            </a:r>
            <a:endParaRPr lang="en-US" sz="1600" b="0">
              <a:effectLst/>
            </a:endParaRPr>
          </a:p>
          <a:p>
            <a:pPr marL="914400" algn="just" rtl="0">
              <a:spcBef>
                <a:spcPts val="0"/>
              </a:spcBef>
              <a:spcAft>
                <a:spcPts val="0"/>
              </a:spcAft>
            </a:pPr>
            <a:r>
              <a:rPr lang="en-US" b="1" i="0" u="none" strike="noStrike">
                <a:solidFill>
                  <a:srgbClr val="000000"/>
                </a:solidFill>
                <a:effectLst/>
                <a:latin typeface="Times New Roman" panose="02020603050405020304" pitchFamily="18" charset="0"/>
              </a:rPr>
              <a:t>Ibrahim Daoud   </a:t>
            </a:r>
            <a:r>
              <a:rPr lang="en-US" sz="1600" b="1" i="0" u="none" strike="noStrike">
                <a:solidFill>
                  <a:srgbClr val="000000"/>
                </a:solidFill>
                <a:effectLst/>
                <a:latin typeface="Times New Roman" panose="02020603050405020304" pitchFamily="18" charset="0"/>
              </a:rPr>
              <a:t>-      </a:t>
            </a:r>
            <a:r>
              <a:rPr lang="en-US" sz="1600" b="0" i="0" u="none" strike="noStrike">
                <a:solidFill>
                  <a:srgbClr val="000000"/>
                </a:solidFill>
                <a:effectLst/>
                <a:latin typeface="Times New Roman" panose="02020603050405020304" pitchFamily="18" charset="0"/>
              </a:rPr>
              <a:t>Ibrahim.Daoud@e.braude.ac.il</a:t>
            </a:r>
            <a:br>
              <a:rPr lang="en-US" sz="2000"/>
            </a:br>
            <a:endParaRPr lang="he-IL" sz="2000"/>
          </a:p>
        </p:txBody>
      </p:sp>
      <p:sp>
        <p:nvSpPr>
          <p:cNvPr id="8" name="תיבת טקסט 7">
            <a:extLst>
              <a:ext uri="{FF2B5EF4-FFF2-40B4-BE49-F238E27FC236}">
                <a16:creationId xmlns:a16="http://schemas.microsoft.com/office/drawing/2014/main" id="{2646E792-BF7A-B756-B7F3-D7F0B020DA84}"/>
              </a:ext>
            </a:extLst>
          </p:cNvPr>
          <p:cNvSpPr txBox="1"/>
          <p:nvPr/>
        </p:nvSpPr>
        <p:spPr>
          <a:xfrm>
            <a:off x="5111083" y="3036825"/>
            <a:ext cx="1969828" cy="369332"/>
          </a:xfrm>
          <a:prstGeom prst="rect">
            <a:avLst/>
          </a:prstGeom>
          <a:noFill/>
        </p:spPr>
        <p:txBody>
          <a:bodyPr wrap="square">
            <a:spAutoFit/>
          </a:bodyPr>
          <a:lstStyle/>
          <a:p>
            <a:r>
              <a:rPr lang="en-US" u="sng">
                <a:solidFill>
                  <a:srgbClr val="1155CC"/>
                </a:solidFill>
                <a:latin typeface="Times New Roman" panose="02020603050405020304" pitchFamily="18" charset="0"/>
              </a:rPr>
              <a:t>GitHub Repository</a:t>
            </a:r>
            <a:endParaRPr lang="en-US"/>
          </a:p>
        </p:txBody>
      </p:sp>
    </p:spTree>
    <p:extLst>
      <p:ext uri="{BB962C8B-B14F-4D97-AF65-F5344CB8AC3E}">
        <p14:creationId xmlns:p14="http://schemas.microsoft.com/office/powerpoint/2010/main" val="3832794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DC86FC5-64D4-BF47-60F9-4098503D922C}"/>
              </a:ext>
            </a:extLst>
          </p:cNvPr>
          <p:cNvSpPr>
            <a:spLocks noGrp="1"/>
          </p:cNvSpPr>
          <p:nvPr>
            <p:ph type="title"/>
          </p:nvPr>
        </p:nvSpPr>
        <p:spPr/>
        <p:txBody>
          <a:bodyPr/>
          <a:lstStyle/>
          <a:p>
            <a:pPr algn="l" rtl="0"/>
            <a:r>
              <a:rPr lang="en-US"/>
              <a:t>Cumulative Reward Graph</a:t>
            </a:r>
          </a:p>
        </p:txBody>
      </p:sp>
      <p:pic>
        <p:nvPicPr>
          <p:cNvPr id="2050" name="Picture 2">
            <a:extLst>
              <a:ext uri="{FF2B5EF4-FFF2-40B4-BE49-F238E27FC236}">
                <a16:creationId xmlns:a16="http://schemas.microsoft.com/office/drawing/2014/main" id="{41636CA8-5A24-F097-0107-F4496BE80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151" y="2144268"/>
            <a:ext cx="10334032" cy="3707892"/>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73D9F51F-DCB5-DB34-68CD-12A3FBDE0D77}"/>
              </a:ext>
            </a:extLst>
          </p:cNvPr>
          <p:cNvSpPr txBox="1"/>
          <p:nvPr/>
        </p:nvSpPr>
        <p:spPr>
          <a:xfrm>
            <a:off x="8681884" y="1690688"/>
            <a:ext cx="2671916" cy="369332"/>
          </a:xfrm>
          <a:prstGeom prst="rect">
            <a:avLst/>
          </a:prstGeom>
          <a:noFill/>
        </p:spPr>
        <p:txBody>
          <a:bodyPr wrap="square">
            <a:spAutoFit/>
          </a:bodyPr>
          <a:lstStyle/>
          <a:p>
            <a:pPr algn="l" rtl="0"/>
            <a:r>
              <a:rPr lang="en-US"/>
              <a:t>Cumulative Reward: ~0.6</a:t>
            </a:r>
          </a:p>
        </p:txBody>
      </p:sp>
      <p:cxnSp>
        <p:nvCxnSpPr>
          <p:cNvPr id="6" name="מחבר: מעוקל 5">
            <a:extLst>
              <a:ext uri="{FF2B5EF4-FFF2-40B4-BE49-F238E27FC236}">
                <a16:creationId xmlns:a16="http://schemas.microsoft.com/office/drawing/2014/main" id="{011A6E4B-EE07-4644-7E5F-3AC2B1C6ACA0}"/>
              </a:ext>
            </a:extLst>
          </p:cNvPr>
          <p:cNvCxnSpPr>
            <a:cxnSpLocks/>
          </p:cNvCxnSpPr>
          <p:nvPr/>
        </p:nvCxnSpPr>
        <p:spPr>
          <a:xfrm rot="5400000">
            <a:off x="9628323" y="2077145"/>
            <a:ext cx="1115797" cy="1081547"/>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תיבת טקסט 14">
            <a:extLst>
              <a:ext uri="{FF2B5EF4-FFF2-40B4-BE49-F238E27FC236}">
                <a16:creationId xmlns:a16="http://schemas.microsoft.com/office/drawing/2014/main" id="{0C495AD3-D407-E412-7A7E-96C189847115}"/>
              </a:ext>
            </a:extLst>
          </p:cNvPr>
          <p:cNvSpPr txBox="1"/>
          <p:nvPr/>
        </p:nvSpPr>
        <p:spPr>
          <a:xfrm>
            <a:off x="1091380" y="6123543"/>
            <a:ext cx="6096000" cy="461665"/>
          </a:xfrm>
          <a:prstGeom prst="rect">
            <a:avLst/>
          </a:prstGeom>
          <a:noFill/>
        </p:spPr>
        <p:txBody>
          <a:bodyPr wrap="square">
            <a:spAutoFit/>
          </a:bodyPr>
          <a:lstStyle/>
          <a:p>
            <a:pPr algn="l" rtl="0"/>
            <a:r>
              <a:rPr lang="en-US" sz="2400"/>
              <a:t>Training time: 67 Hours (~2.8 days)</a:t>
            </a:r>
          </a:p>
        </p:txBody>
      </p:sp>
      <p:sp>
        <p:nvSpPr>
          <p:cNvPr id="17" name="תיבת טקסט 16">
            <a:extLst>
              <a:ext uri="{FF2B5EF4-FFF2-40B4-BE49-F238E27FC236}">
                <a16:creationId xmlns:a16="http://schemas.microsoft.com/office/drawing/2014/main" id="{1C3A984E-5615-4FCB-1BCB-4A0CBA6BD46C}"/>
              </a:ext>
            </a:extLst>
          </p:cNvPr>
          <p:cNvSpPr txBox="1"/>
          <p:nvPr/>
        </p:nvSpPr>
        <p:spPr>
          <a:xfrm>
            <a:off x="8908029" y="6123542"/>
            <a:ext cx="2202425" cy="461665"/>
          </a:xfrm>
          <a:prstGeom prst="rect">
            <a:avLst/>
          </a:prstGeom>
          <a:noFill/>
        </p:spPr>
        <p:txBody>
          <a:bodyPr wrap="square">
            <a:spAutoFit/>
          </a:bodyPr>
          <a:lstStyle/>
          <a:p>
            <a:pPr algn="l" rtl="0"/>
            <a:r>
              <a:rPr lang="en-US" sz="2400"/>
              <a:t>49M steps</a:t>
            </a:r>
          </a:p>
        </p:txBody>
      </p:sp>
      <p:sp>
        <p:nvSpPr>
          <p:cNvPr id="3" name="מציין מיקום של מספר שקופית 2">
            <a:extLst>
              <a:ext uri="{FF2B5EF4-FFF2-40B4-BE49-F238E27FC236}">
                <a16:creationId xmlns:a16="http://schemas.microsoft.com/office/drawing/2014/main" id="{1A2067C2-EAF4-BA3D-1DBE-BE710DCEC024}"/>
              </a:ext>
            </a:extLst>
          </p:cNvPr>
          <p:cNvSpPr>
            <a:spLocks noGrp="1"/>
          </p:cNvSpPr>
          <p:nvPr>
            <p:ph type="sldNum" sz="quarter" idx="12"/>
          </p:nvPr>
        </p:nvSpPr>
        <p:spPr/>
        <p:txBody>
          <a:bodyPr/>
          <a:lstStyle/>
          <a:p>
            <a:pPr algn="l" rtl="0"/>
            <a:fld id="{89FC7571-63D0-410B-89F0-BE38E949CAFA}" type="slidenum">
              <a:rPr lang="en-US" smtClean="0">
                <a:solidFill>
                  <a:schemeClr val="tx1"/>
                </a:solidFill>
              </a:rPr>
              <a:pPr algn="l" rtl="0"/>
              <a:t>10</a:t>
            </a:fld>
            <a:endParaRPr lang="en-US" dirty="0">
              <a:solidFill>
                <a:schemeClr val="tx1"/>
              </a:solidFill>
            </a:endParaRPr>
          </a:p>
        </p:txBody>
      </p:sp>
    </p:spTree>
    <p:extLst>
      <p:ext uri="{BB962C8B-B14F-4D97-AF65-F5344CB8AC3E}">
        <p14:creationId xmlns:p14="http://schemas.microsoft.com/office/powerpoint/2010/main" val="1795675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4237C11-7DEE-4A11-3031-1D2A488CB9B1}"/>
              </a:ext>
            </a:extLst>
          </p:cNvPr>
          <p:cNvSpPr>
            <a:spLocks noGrp="1"/>
          </p:cNvSpPr>
          <p:nvPr>
            <p:ph type="title"/>
          </p:nvPr>
        </p:nvSpPr>
        <p:spPr>
          <a:xfrm>
            <a:off x="723900" y="0"/>
            <a:ext cx="3705225" cy="885825"/>
          </a:xfrm>
        </p:spPr>
        <p:txBody>
          <a:bodyPr/>
          <a:lstStyle/>
          <a:p>
            <a:pPr algn="l" rtl="0"/>
            <a:r>
              <a:rPr lang="en-US"/>
              <a:t>Training Scene</a:t>
            </a:r>
          </a:p>
        </p:txBody>
      </p:sp>
      <p:sp>
        <p:nvSpPr>
          <p:cNvPr id="3" name="מציין מיקום תוכן 2">
            <a:extLst>
              <a:ext uri="{FF2B5EF4-FFF2-40B4-BE49-F238E27FC236}">
                <a16:creationId xmlns:a16="http://schemas.microsoft.com/office/drawing/2014/main" id="{3DF53F84-D6CA-F2DC-1A6C-CDF37B8480E8}"/>
              </a:ext>
            </a:extLst>
          </p:cNvPr>
          <p:cNvSpPr>
            <a:spLocks noGrp="1"/>
          </p:cNvSpPr>
          <p:nvPr>
            <p:ph idx="1"/>
          </p:nvPr>
        </p:nvSpPr>
        <p:spPr>
          <a:xfrm>
            <a:off x="6784848" y="358519"/>
            <a:ext cx="4939665" cy="427865"/>
          </a:xfrm>
        </p:spPr>
        <p:txBody>
          <a:bodyPr>
            <a:normAutofit/>
          </a:bodyPr>
          <a:lstStyle/>
          <a:p>
            <a:pPr algn="l" rtl="0"/>
            <a:r>
              <a:rPr lang="en-US" sz="1600" dirty="0"/>
              <a:t>Tips</a:t>
            </a:r>
            <a:r>
              <a:rPr lang="he-IL" sz="1600" dirty="0"/>
              <a:t>\</a:t>
            </a:r>
            <a:r>
              <a:rPr lang="en-US" sz="1600" dirty="0"/>
              <a:t>Suggestions , increase\decrease angle\force </a:t>
            </a:r>
          </a:p>
        </p:txBody>
      </p:sp>
      <p:pic>
        <p:nvPicPr>
          <p:cNvPr id="4" name="Training">
            <a:hlinkClick r:id="" action="ppaction://media"/>
            <a:extLst>
              <a:ext uri="{FF2B5EF4-FFF2-40B4-BE49-F238E27FC236}">
                <a16:creationId xmlns:a16="http://schemas.microsoft.com/office/drawing/2014/main" id="{0086D31D-7D35-94D3-DF35-8F198659901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812" t="1433" r="990"/>
          <a:stretch/>
        </p:blipFill>
        <p:spPr>
          <a:xfrm>
            <a:off x="981075" y="962024"/>
            <a:ext cx="10382250" cy="5895975"/>
          </a:xfrm>
          <a:prstGeom prst="rect">
            <a:avLst/>
          </a:prstGeom>
        </p:spPr>
      </p:pic>
      <p:sp>
        <p:nvSpPr>
          <p:cNvPr id="5" name="מציין מיקום של מספר שקופית 4">
            <a:extLst>
              <a:ext uri="{FF2B5EF4-FFF2-40B4-BE49-F238E27FC236}">
                <a16:creationId xmlns:a16="http://schemas.microsoft.com/office/drawing/2014/main" id="{C0795CE4-2972-7C13-EB22-6CE0DD152868}"/>
              </a:ext>
            </a:extLst>
          </p:cNvPr>
          <p:cNvSpPr>
            <a:spLocks noGrp="1"/>
          </p:cNvSpPr>
          <p:nvPr>
            <p:ph type="sldNum" sz="quarter" idx="12"/>
          </p:nvPr>
        </p:nvSpPr>
        <p:spPr>
          <a:xfrm>
            <a:off x="481584" y="6420358"/>
            <a:ext cx="2743200" cy="365125"/>
          </a:xfrm>
        </p:spPr>
        <p:txBody>
          <a:bodyPr/>
          <a:lstStyle/>
          <a:p>
            <a:pPr algn="l" rtl="0"/>
            <a:fld id="{89FC7571-63D0-410B-89F0-BE38E949CAFA}" type="slidenum">
              <a:rPr lang="en-US" smtClean="0">
                <a:solidFill>
                  <a:schemeClr val="tx1"/>
                </a:solidFill>
              </a:rPr>
              <a:pPr algn="l" rtl="0"/>
              <a:t>11</a:t>
            </a:fld>
            <a:endParaRPr lang="en-US" dirty="0">
              <a:solidFill>
                <a:schemeClr val="tx1"/>
              </a:solidFill>
            </a:endParaRPr>
          </a:p>
        </p:txBody>
      </p:sp>
    </p:spTree>
    <p:extLst>
      <p:ext uri="{BB962C8B-B14F-4D97-AF65-F5344CB8AC3E}">
        <p14:creationId xmlns:p14="http://schemas.microsoft.com/office/powerpoint/2010/main" val="4865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AE695-5179-F8E0-7238-5549B1CECBA3}"/>
              </a:ext>
            </a:extLst>
          </p:cNvPr>
          <p:cNvSpPr>
            <a:spLocks noGrp="1"/>
          </p:cNvSpPr>
          <p:nvPr>
            <p:ph type="title"/>
          </p:nvPr>
        </p:nvSpPr>
        <p:spPr>
          <a:xfrm>
            <a:off x="838200" y="309562"/>
            <a:ext cx="10515600" cy="1325563"/>
          </a:xfrm>
        </p:spPr>
        <p:txBody>
          <a:bodyPr/>
          <a:lstStyle/>
          <a:p>
            <a:pPr algn="ctr"/>
            <a:r>
              <a:rPr lang="en-US" b="1"/>
              <a:t>Almost there</a:t>
            </a:r>
            <a:endParaRPr lang="en-IL" b="1"/>
          </a:p>
        </p:txBody>
      </p:sp>
      <p:pic>
        <p:nvPicPr>
          <p:cNvPr id="9" name="Picture 8" descr="A cartoon character holding a bow and arrow&#10;&#10;Description automatically generated">
            <a:extLst>
              <a:ext uri="{FF2B5EF4-FFF2-40B4-BE49-F238E27FC236}">
                <a16:creationId xmlns:a16="http://schemas.microsoft.com/office/drawing/2014/main" id="{4AAF3140-52F8-23DF-E61F-7E2283A4C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6424" y="3429000"/>
            <a:ext cx="3365576" cy="3429000"/>
          </a:xfrm>
          <a:prstGeom prst="rect">
            <a:avLst/>
          </a:prstGeom>
        </p:spPr>
      </p:pic>
      <p:pic>
        <p:nvPicPr>
          <p:cNvPr id="11" name="Picture 10">
            <a:extLst>
              <a:ext uri="{FF2B5EF4-FFF2-40B4-BE49-F238E27FC236}">
                <a16:creationId xmlns:a16="http://schemas.microsoft.com/office/drawing/2014/main" id="{D098DD58-B0C7-FCAB-CF88-A5288B48D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408732"/>
            <a:ext cx="2086000" cy="2415362"/>
          </a:xfrm>
          <a:prstGeom prst="rect">
            <a:avLst/>
          </a:prstGeom>
        </p:spPr>
      </p:pic>
      <p:pic>
        <p:nvPicPr>
          <p:cNvPr id="4" name="Picture 3">
            <a:extLst>
              <a:ext uri="{FF2B5EF4-FFF2-40B4-BE49-F238E27FC236}">
                <a16:creationId xmlns:a16="http://schemas.microsoft.com/office/drawing/2014/main" id="{2CB01FD4-38EC-4EDF-AB65-F862DE9C56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756473">
            <a:off x="5370464" y="2005693"/>
            <a:ext cx="1741563" cy="447830"/>
          </a:xfrm>
          <a:prstGeom prst="rect">
            <a:avLst/>
          </a:prstGeom>
        </p:spPr>
      </p:pic>
      <p:sp>
        <p:nvSpPr>
          <p:cNvPr id="3" name="מציין מיקום של מספר שקופית 2">
            <a:extLst>
              <a:ext uri="{FF2B5EF4-FFF2-40B4-BE49-F238E27FC236}">
                <a16:creationId xmlns:a16="http://schemas.microsoft.com/office/drawing/2014/main" id="{B0072E5E-D65C-8C51-C569-BC58C115636E}"/>
              </a:ext>
            </a:extLst>
          </p:cNvPr>
          <p:cNvSpPr>
            <a:spLocks noGrp="1"/>
          </p:cNvSpPr>
          <p:nvPr>
            <p:ph type="sldNum" sz="quarter" idx="12"/>
          </p:nvPr>
        </p:nvSpPr>
        <p:spPr/>
        <p:txBody>
          <a:bodyPr/>
          <a:lstStyle/>
          <a:p>
            <a:pPr algn="l" rtl="0"/>
            <a:fld id="{89FC7571-63D0-410B-89F0-BE38E949CAFA}" type="slidenum">
              <a:rPr lang="en-US" smtClean="0">
                <a:solidFill>
                  <a:schemeClr val="tx1"/>
                </a:solidFill>
              </a:rPr>
              <a:pPr algn="l" rtl="0"/>
              <a:t>12</a:t>
            </a:fld>
            <a:endParaRPr lang="en-US" dirty="0">
              <a:solidFill>
                <a:schemeClr val="tx1"/>
              </a:solidFill>
            </a:endParaRPr>
          </a:p>
        </p:txBody>
      </p:sp>
    </p:spTree>
    <p:extLst>
      <p:ext uri="{BB962C8B-B14F-4D97-AF65-F5344CB8AC3E}">
        <p14:creationId xmlns:p14="http://schemas.microsoft.com/office/powerpoint/2010/main" val="1086445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C6AD4-5E07-7645-1006-69E854FF853C}"/>
              </a:ext>
            </a:extLst>
          </p:cNvPr>
          <p:cNvSpPr>
            <a:spLocks noGrp="1"/>
          </p:cNvSpPr>
          <p:nvPr>
            <p:ph type="title"/>
          </p:nvPr>
        </p:nvSpPr>
        <p:spPr/>
        <p:txBody>
          <a:bodyPr/>
          <a:lstStyle/>
          <a:p>
            <a:pPr algn="ctr"/>
            <a:r>
              <a:rPr lang="en-US" b="1"/>
              <a:t>Multiplayer Infrastructure</a:t>
            </a:r>
            <a:endParaRPr lang="en-IL" b="1"/>
          </a:p>
        </p:txBody>
      </p:sp>
      <p:sp>
        <p:nvSpPr>
          <p:cNvPr id="3" name="Content Placeholder 2">
            <a:extLst>
              <a:ext uri="{FF2B5EF4-FFF2-40B4-BE49-F238E27FC236}">
                <a16:creationId xmlns:a16="http://schemas.microsoft.com/office/drawing/2014/main" id="{4DF816D8-3F33-4C8C-EB6C-69E9CCDBAAD0}"/>
              </a:ext>
            </a:extLst>
          </p:cNvPr>
          <p:cNvSpPr>
            <a:spLocks noGrp="1"/>
          </p:cNvSpPr>
          <p:nvPr>
            <p:ph idx="1"/>
          </p:nvPr>
        </p:nvSpPr>
        <p:spPr/>
        <p:txBody>
          <a:bodyPr/>
          <a:lstStyle/>
          <a:p>
            <a:pPr algn="l" rtl="0">
              <a:lnSpc>
                <a:spcPct val="200000"/>
              </a:lnSpc>
              <a:buBlip>
                <a:blip r:embed="rId3"/>
              </a:buBlip>
            </a:pPr>
            <a:r>
              <a:rPr lang="en-US" b="1" dirty="0"/>
              <a:t>   Relay Netcode</a:t>
            </a:r>
          </a:p>
          <a:p>
            <a:pPr algn="l" rtl="0">
              <a:lnSpc>
                <a:spcPct val="200000"/>
              </a:lnSpc>
              <a:buBlip>
                <a:blip r:embed="rId3"/>
              </a:buBlip>
            </a:pPr>
            <a:r>
              <a:rPr lang="en-US" b="1" dirty="0"/>
              <a:t>   Lobby</a:t>
            </a:r>
            <a:endParaRPr lang="he-IL" b="1" dirty="0"/>
          </a:p>
          <a:p>
            <a:pPr algn="l" rtl="0">
              <a:lnSpc>
                <a:spcPct val="200000"/>
              </a:lnSpc>
              <a:buBlip>
                <a:blip r:embed="rId3"/>
              </a:buBlip>
            </a:pPr>
            <a:r>
              <a:rPr lang="en-US" b="1" dirty="0"/>
              <a:t>   Unity Cloud</a:t>
            </a:r>
          </a:p>
          <a:p>
            <a:pPr marL="0" indent="0" algn="l" rtl="0">
              <a:buNone/>
            </a:pPr>
            <a:endParaRPr lang="en-US" b="1" dirty="0"/>
          </a:p>
          <a:p>
            <a:pPr marL="0" indent="0" algn="l" rtl="0">
              <a:buNone/>
            </a:pPr>
            <a:endParaRPr lang="en-IL" b="1" dirty="0"/>
          </a:p>
        </p:txBody>
      </p:sp>
      <p:sp>
        <p:nvSpPr>
          <p:cNvPr id="4" name="מציין מיקום של מספר שקופית 3">
            <a:extLst>
              <a:ext uri="{FF2B5EF4-FFF2-40B4-BE49-F238E27FC236}">
                <a16:creationId xmlns:a16="http://schemas.microsoft.com/office/drawing/2014/main" id="{5372AC07-644D-0E34-9DBF-FAEBF89E5C3E}"/>
              </a:ext>
            </a:extLst>
          </p:cNvPr>
          <p:cNvSpPr>
            <a:spLocks noGrp="1"/>
          </p:cNvSpPr>
          <p:nvPr>
            <p:ph type="sldNum" sz="quarter" idx="12"/>
          </p:nvPr>
        </p:nvSpPr>
        <p:spPr/>
        <p:txBody>
          <a:bodyPr/>
          <a:lstStyle/>
          <a:p>
            <a:pPr algn="l" rtl="0"/>
            <a:fld id="{89FC7571-63D0-410B-89F0-BE38E949CAFA}" type="slidenum">
              <a:rPr lang="en-US" smtClean="0">
                <a:solidFill>
                  <a:schemeClr val="tx1"/>
                </a:solidFill>
              </a:rPr>
              <a:pPr algn="l" rtl="0"/>
              <a:t>13</a:t>
            </a:fld>
            <a:endParaRPr lang="en-US" dirty="0">
              <a:solidFill>
                <a:schemeClr val="tx1"/>
              </a:solidFill>
            </a:endParaRPr>
          </a:p>
        </p:txBody>
      </p:sp>
    </p:spTree>
    <p:extLst>
      <p:ext uri="{BB962C8B-B14F-4D97-AF65-F5344CB8AC3E}">
        <p14:creationId xmlns:p14="http://schemas.microsoft.com/office/powerpoint/2010/main" val="63000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ave in water">
            <a:extLst>
              <a:ext uri="{FF2B5EF4-FFF2-40B4-BE49-F238E27FC236}">
                <a16:creationId xmlns:a16="http://schemas.microsoft.com/office/drawing/2014/main" id="{06D7F8F1-2047-00FD-B653-DED30CFFB3EC}"/>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brightnessContrast bright="-40000" contrast="40000"/>
                    </a14:imgEffect>
                  </a14:imgLayer>
                </a14:imgProps>
              </a:ext>
            </a:extLst>
          </a:blip>
          <a:srcRect b="15730"/>
          <a:stretch/>
        </p:blipFill>
        <p:spPr>
          <a:xfrm>
            <a:off x="20" y="1"/>
            <a:ext cx="12191980" cy="6857999"/>
          </a:xfrm>
          <a:prstGeom prst="rect">
            <a:avLst/>
          </a:prstGeom>
        </p:spPr>
      </p:pic>
      <p:sp>
        <p:nvSpPr>
          <p:cNvPr id="2" name="כותרת 1">
            <a:extLst>
              <a:ext uri="{FF2B5EF4-FFF2-40B4-BE49-F238E27FC236}">
                <a16:creationId xmlns:a16="http://schemas.microsoft.com/office/drawing/2014/main" id="{B70E4BEB-8C06-D7A0-91BC-5052E609410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rtl="0"/>
            <a:r>
              <a:rPr lang="en-US" sz="6000">
                <a:solidFill>
                  <a:srgbClr val="FFFFFF"/>
                </a:solidFill>
              </a:rPr>
              <a:t>Screens &amp; Flow</a:t>
            </a:r>
          </a:p>
        </p:txBody>
      </p:sp>
      <p:sp>
        <p:nvSpPr>
          <p:cNvPr id="3" name="מציין מיקום של מספר שקופית 2">
            <a:extLst>
              <a:ext uri="{FF2B5EF4-FFF2-40B4-BE49-F238E27FC236}">
                <a16:creationId xmlns:a16="http://schemas.microsoft.com/office/drawing/2014/main" id="{7B5B5D6E-FCAE-4BFF-8602-9B5541D57E51}"/>
              </a:ext>
            </a:extLst>
          </p:cNvPr>
          <p:cNvSpPr>
            <a:spLocks noGrp="1"/>
          </p:cNvSpPr>
          <p:nvPr>
            <p:ph type="sldNum" sz="quarter" idx="12"/>
          </p:nvPr>
        </p:nvSpPr>
        <p:spPr/>
        <p:txBody>
          <a:bodyPr/>
          <a:lstStyle/>
          <a:p>
            <a:pPr algn="l" rtl="0"/>
            <a:fld id="{89FC7571-63D0-410B-89F0-BE38E949CAFA}" type="slidenum">
              <a:rPr lang="en-US" smtClean="0">
                <a:solidFill>
                  <a:schemeClr val="bg1"/>
                </a:solidFill>
              </a:rPr>
              <a:pPr algn="l" rtl="0"/>
              <a:t>14</a:t>
            </a:fld>
            <a:endParaRPr lang="en-US" dirty="0">
              <a:solidFill>
                <a:schemeClr val="bg1"/>
              </a:solidFill>
            </a:endParaRPr>
          </a:p>
        </p:txBody>
      </p:sp>
    </p:spTree>
    <p:extLst>
      <p:ext uri="{BB962C8B-B14F-4D97-AF65-F5344CB8AC3E}">
        <p14:creationId xmlns:p14="http://schemas.microsoft.com/office/powerpoint/2010/main" val="29957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FE16DD6-E92A-2ADD-7AFD-D063DFFC55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74FDF5-9F57-4743-1F8B-692451F35A8A}"/>
              </a:ext>
            </a:extLst>
          </p:cNvPr>
          <p:cNvSpPr txBox="1"/>
          <p:nvPr/>
        </p:nvSpPr>
        <p:spPr>
          <a:xfrm>
            <a:off x="194603" y="1109003"/>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rtl="0">
              <a:lnSpc>
                <a:spcPct val="90000"/>
              </a:lnSpc>
              <a:spcBef>
                <a:spcPct val="0"/>
              </a:spcBef>
              <a:spcAft>
                <a:spcPts val="600"/>
              </a:spcAft>
            </a:pPr>
            <a:r>
              <a:rPr lang="en-US" sz="2800">
                <a:solidFill>
                  <a:srgbClr val="262626"/>
                </a:solidFill>
                <a:latin typeface="+mj-lt"/>
                <a:ea typeface="+mj-ea"/>
                <a:cs typeface="+mj-cs"/>
              </a:rPr>
              <a:t>Login</a:t>
            </a:r>
          </a:p>
        </p:txBody>
      </p:sp>
      <p:sp>
        <p:nvSpPr>
          <p:cNvPr id="2" name="מציין מיקום של מספר שקופית 1">
            <a:extLst>
              <a:ext uri="{FF2B5EF4-FFF2-40B4-BE49-F238E27FC236}">
                <a16:creationId xmlns:a16="http://schemas.microsoft.com/office/drawing/2014/main" id="{34BFBF95-BFF3-030C-A1CD-131AD475D69F}"/>
              </a:ext>
            </a:extLst>
          </p:cNvPr>
          <p:cNvSpPr>
            <a:spLocks noGrp="1"/>
          </p:cNvSpPr>
          <p:nvPr>
            <p:ph type="sldNum" sz="quarter" idx="12"/>
          </p:nvPr>
        </p:nvSpPr>
        <p:spPr/>
        <p:txBody>
          <a:bodyPr/>
          <a:lstStyle/>
          <a:p>
            <a:pPr algn="l" rtl="0"/>
            <a:fld id="{89FC7571-63D0-410B-89F0-BE38E949CAFA}" type="slidenum">
              <a:rPr lang="en-US" smtClean="0">
                <a:solidFill>
                  <a:schemeClr val="bg1"/>
                </a:solidFill>
              </a:rPr>
              <a:pPr algn="l" rtl="0"/>
              <a:t>15</a:t>
            </a:fld>
            <a:endParaRPr lang="en-US" dirty="0">
              <a:solidFill>
                <a:schemeClr val="bg1"/>
              </a:solidFill>
            </a:endParaRPr>
          </a:p>
        </p:txBody>
      </p:sp>
    </p:spTree>
    <p:extLst>
      <p:ext uri="{BB962C8B-B14F-4D97-AF65-F5344CB8AC3E}">
        <p14:creationId xmlns:p14="http://schemas.microsoft.com/office/powerpoint/2010/main" val="1339893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5C70BE2-B607-67AC-AF1F-1A5CA76C24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כותרת 1">
            <a:extLst>
              <a:ext uri="{FF2B5EF4-FFF2-40B4-BE49-F238E27FC236}">
                <a16:creationId xmlns:a16="http://schemas.microsoft.com/office/drawing/2014/main" id="{1DCF1D34-F5C2-0CD4-65AC-AEDEF97D7A78}"/>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rtl="0"/>
            <a:r>
              <a:rPr lang="en-US" sz="2800">
                <a:solidFill>
                  <a:srgbClr val="262626"/>
                </a:solidFill>
              </a:rPr>
              <a:t>Registration </a:t>
            </a:r>
          </a:p>
        </p:txBody>
      </p:sp>
      <p:sp>
        <p:nvSpPr>
          <p:cNvPr id="3" name="מציין מיקום של מספר שקופית 2">
            <a:extLst>
              <a:ext uri="{FF2B5EF4-FFF2-40B4-BE49-F238E27FC236}">
                <a16:creationId xmlns:a16="http://schemas.microsoft.com/office/drawing/2014/main" id="{D32D791A-62BE-C88D-ABAD-AA871224C3AC}"/>
              </a:ext>
            </a:extLst>
          </p:cNvPr>
          <p:cNvSpPr>
            <a:spLocks noGrp="1"/>
          </p:cNvSpPr>
          <p:nvPr>
            <p:ph type="sldNum" sz="quarter" idx="12"/>
          </p:nvPr>
        </p:nvSpPr>
        <p:spPr/>
        <p:txBody>
          <a:bodyPr/>
          <a:lstStyle/>
          <a:p>
            <a:pPr algn="l" rtl="0"/>
            <a:fld id="{89FC7571-63D0-410B-89F0-BE38E949CAFA}" type="slidenum">
              <a:rPr lang="en-US" smtClean="0">
                <a:solidFill>
                  <a:schemeClr val="bg1"/>
                </a:solidFill>
              </a:rPr>
              <a:pPr algn="l" rtl="0"/>
              <a:t>16</a:t>
            </a:fld>
            <a:endParaRPr lang="en-US" dirty="0">
              <a:solidFill>
                <a:schemeClr val="bg1"/>
              </a:solidFill>
            </a:endParaRPr>
          </a:p>
        </p:txBody>
      </p:sp>
    </p:spTree>
    <p:extLst>
      <p:ext uri="{BB962C8B-B14F-4D97-AF65-F5344CB8AC3E}">
        <p14:creationId xmlns:p14="http://schemas.microsoft.com/office/powerpoint/2010/main" val="273912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5B74BD1-0955-71F4-8140-AB5FB12657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8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כותרת 1">
            <a:extLst>
              <a:ext uri="{FF2B5EF4-FFF2-40B4-BE49-F238E27FC236}">
                <a16:creationId xmlns:a16="http://schemas.microsoft.com/office/drawing/2014/main" id="{2D8B78B6-234D-5FFB-689E-17EDED4CA46A}"/>
              </a:ext>
            </a:extLst>
          </p:cNvPr>
          <p:cNvSpPr>
            <a:spLocks noGrp="1"/>
          </p:cNvSpPr>
          <p:nvPr>
            <p:ph type="title"/>
          </p:nvPr>
        </p:nvSpPr>
        <p:spPr>
          <a:xfrm>
            <a:off x="264941" y="2633003"/>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rtl="0"/>
            <a:r>
              <a:rPr lang="en-US" sz="2800">
                <a:solidFill>
                  <a:srgbClr val="262626"/>
                </a:solidFill>
              </a:rPr>
              <a:t>Lobby</a:t>
            </a:r>
          </a:p>
        </p:txBody>
      </p:sp>
      <p:sp>
        <p:nvSpPr>
          <p:cNvPr id="3" name="מציין מיקום של מספר שקופית 2">
            <a:extLst>
              <a:ext uri="{FF2B5EF4-FFF2-40B4-BE49-F238E27FC236}">
                <a16:creationId xmlns:a16="http://schemas.microsoft.com/office/drawing/2014/main" id="{9E1E13B5-378A-F51F-E702-923C5E6B9BDC}"/>
              </a:ext>
            </a:extLst>
          </p:cNvPr>
          <p:cNvSpPr>
            <a:spLocks noGrp="1"/>
          </p:cNvSpPr>
          <p:nvPr>
            <p:ph type="sldNum" sz="quarter" idx="12"/>
          </p:nvPr>
        </p:nvSpPr>
        <p:spPr/>
        <p:txBody>
          <a:bodyPr/>
          <a:lstStyle/>
          <a:p>
            <a:pPr algn="l" rtl="0"/>
            <a:fld id="{89FC7571-63D0-410B-89F0-BE38E949CAFA}" type="slidenum">
              <a:rPr lang="en-US" smtClean="0">
                <a:solidFill>
                  <a:schemeClr val="bg1"/>
                </a:solidFill>
              </a:rPr>
              <a:pPr algn="l" rtl="0"/>
              <a:t>17</a:t>
            </a:fld>
            <a:endParaRPr lang="en-US" dirty="0">
              <a:solidFill>
                <a:schemeClr val="bg1"/>
              </a:solidFill>
            </a:endParaRPr>
          </a:p>
        </p:txBody>
      </p:sp>
    </p:spTree>
    <p:extLst>
      <p:ext uri="{BB962C8B-B14F-4D97-AF65-F5344CB8AC3E}">
        <p14:creationId xmlns:p14="http://schemas.microsoft.com/office/powerpoint/2010/main" val="188556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1A85E954-59D4-9D52-4C80-35B7E5F33C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כותרת 1">
            <a:extLst>
              <a:ext uri="{FF2B5EF4-FFF2-40B4-BE49-F238E27FC236}">
                <a16:creationId xmlns:a16="http://schemas.microsoft.com/office/drawing/2014/main" id="{AE613037-CA2C-3BAE-E2EB-5A79B6601AC4}"/>
              </a:ext>
            </a:extLst>
          </p:cNvPr>
          <p:cNvSpPr>
            <a:spLocks noGrp="1"/>
          </p:cNvSpPr>
          <p:nvPr>
            <p:ph type="title"/>
          </p:nvPr>
        </p:nvSpPr>
        <p:spPr>
          <a:xfrm>
            <a:off x="490790" y="1685109"/>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rtl="0"/>
            <a:r>
              <a:rPr lang="en-US" sz="2800">
                <a:solidFill>
                  <a:srgbClr val="262626"/>
                </a:solidFill>
              </a:rPr>
              <a:t>Solo Mode</a:t>
            </a:r>
          </a:p>
        </p:txBody>
      </p:sp>
      <p:sp>
        <p:nvSpPr>
          <p:cNvPr id="3" name="מציין מיקום של מספר שקופית 2">
            <a:extLst>
              <a:ext uri="{FF2B5EF4-FFF2-40B4-BE49-F238E27FC236}">
                <a16:creationId xmlns:a16="http://schemas.microsoft.com/office/drawing/2014/main" id="{AD768CEA-618B-4C44-85D1-90BFB5D8828B}"/>
              </a:ext>
            </a:extLst>
          </p:cNvPr>
          <p:cNvSpPr>
            <a:spLocks noGrp="1"/>
          </p:cNvSpPr>
          <p:nvPr>
            <p:ph type="sldNum" sz="quarter" idx="12"/>
          </p:nvPr>
        </p:nvSpPr>
        <p:spPr/>
        <p:txBody>
          <a:bodyPr/>
          <a:lstStyle/>
          <a:p>
            <a:pPr algn="l" rtl="0"/>
            <a:fld id="{89FC7571-63D0-410B-89F0-BE38E949CAFA}" type="slidenum">
              <a:rPr lang="en-US" smtClean="0">
                <a:solidFill>
                  <a:schemeClr val="bg1"/>
                </a:solidFill>
              </a:rPr>
              <a:pPr algn="l" rtl="0"/>
              <a:t>18</a:t>
            </a:fld>
            <a:endParaRPr lang="en-US" dirty="0">
              <a:solidFill>
                <a:schemeClr val="bg1"/>
              </a:solidFill>
            </a:endParaRPr>
          </a:p>
        </p:txBody>
      </p:sp>
    </p:spTree>
    <p:extLst>
      <p:ext uri="{BB962C8B-B14F-4D97-AF65-F5344CB8AC3E}">
        <p14:creationId xmlns:p14="http://schemas.microsoft.com/office/powerpoint/2010/main" val="190003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E14270D-FC4C-8EC5-5B7E-34F958B25F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כותרת 1">
            <a:extLst>
              <a:ext uri="{FF2B5EF4-FFF2-40B4-BE49-F238E27FC236}">
                <a16:creationId xmlns:a16="http://schemas.microsoft.com/office/drawing/2014/main" id="{DED14D61-E097-B593-4310-B7BA7E442E57}"/>
              </a:ext>
            </a:extLst>
          </p:cNvPr>
          <p:cNvSpPr>
            <a:spLocks noGrp="1"/>
          </p:cNvSpPr>
          <p:nvPr>
            <p:ph type="title"/>
          </p:nvPr>
        </p:nvSpPr>
        <p:spPr>
          <a:xfrm>
            <a:off x="462798" y="1535819"/>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rtl="0"/>
            <a:r>
              <a:rPr lang="en-US" sz="2800">
                <a:solidFill>
                  <a:srgbClr val="262626"/>
                </a:solidFill>
              </a:rPr>
              <a:t>Pause menu</a:t>
            </a:r>
          </a:p>
        </p:txBody>
      </p:sp>
      <p:sp>
        <p:nvSpPr>
          <p:cNvPr id="3" name="מציין מיקום של מספר שקופית 2">
            <a:extLst>
              <a:ext uri="{FF2B5EF4-FFF2-40B4-BE49-F238E27FC236}">
                <a16:creationId xmlns:a16="http://schemas.microsoft.com/office/drawing/2014/main" id="{71321EAB-1867-3CFA-8D4D-855A5A040564}"/>
              </a:ext>
            </a:extLst>
          </p:cNvPr>
          <p:cNvSpPr>
            <a:spLocks noGrp="1"/>
          </p:cNvSpPr>
          <p:nvPr>
            <p:ph type="sldNum" sz="quarter" idx="12"/>
          </p:nvPr>
        </p:nvSpPr>
        <p:spPr/>
        <p:txBody>
          <a:bodyPr/>
          <a:lstStyle/>
          <a:p>
            <a:pPr algn="l" rtl="0"/>
            <a:fld id="{89FC7571-63D0-410B-89F0-BE38E949CAFA}" type="slidenum">
              <a:rPr lang="en-US" smtClean="0">
                <a:solidFill>
                  <a:schemeClr val="bg1"/>
                </a:solidFill>
              </a:rPr>
              <a:pPr algn="l" rtl="0"/>
              <a:t>19</a:t>
            </a:fld>
            <a:endParaRPr lang="en-US" dirty="0">
              <a:solidFill>
                <a:schemeClr val="bg1"/>
              </a:solidFill>
            </a:endParaRPr>
          </a:p>
        </p:txBody>
      </p:sp>
    </p:spTree>
    <p:extLst>
      <p:ext uri="{BB962C8B-B14F-4D97-AF65-F5344CB8AC3E}">
        <p14:creationId xmlns:p14="http://schemas.microsoft.com/office/powerpoint/2010/main" val="10690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AE695-5179-F8E0-7238-5549B1CECBA3}"/>
              </a:ext>
            </a:extLst>
          </p:cNvPr>
          <p:cNvSpPr>
            <a:spLocks noGrp="1"/>
          </p:cNvSpPr>
          <p:nvPr>
            <p:ph type="title"/>
          </p:nvPr>
        </p:nvSpPr>
        <p:spPr>
          <a:xfrm>
            <a:off x="838200" y="309562"/>
            <a:ext cx="10515600" cy="1325563"/>
          </a:xfrm>
        </p:spPr>
        <p:txBody>
          <a:bodyPr/>
          <a:lstStyle/>
          <a:p>
            <a:pPr algn="ctr"/>
            <a:r>
              <a:rPr lang="en-US" b="1"/>
              <a:t>Let's Shoot </a:t>
            </a:r>
            <a:endParaRPr lang="en-IL" b="1"/>
          </a:p>
        </p:txBody>
      </p:sp>
      <p:pic>
        <p:nvPicPr>
          <p:cNvPr id="9" name="Picture 8" descr="A cartoon character holding a bow and arrow&#10;&#10;Description automatically generated">
            <a:extLst>
              <a:ext uri="{FF2B5EF4-FFF2-40B4-BE49-F238E27FC236}">
                <a16:creationId xmlns:a16="http://schemas.microsoft.com/office/drawing/2014/main" id="{4AAF3140-52F8-23DF-E61F-7E2283A4C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6424" y="3429000"/>
            <a:ext cx="3365576" cy="3429000"/>
          </a:xfrm>
          <a:prstGeom prst="rect">
            <a:avLst/>
          </a:prstGeom>
        </p:spPr>
      </p:pic>
      <p:pic>
        <p:nvPicPr>
          <p:cNvPr id="11" name="Picture 10">
            <a:extLst>
              <a:ext uri="{FF2B5EF4-FFF2-40B4-BE49-F238E27FC236}">
                <a16:creationId xmlns:a16="http://schemas.microsoft.com/office/drawing/2014/main" id="{D098DD58-B0C7-FCAB-CF88-A5288B48D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10312" y="178227"/>
            <a:ext cx="1637075" cy="1895556"/>
          </a:xfrm>
          <a:prstGeom prst="rect">
            <a:avLst/>
          </a:prstGeom>
        </p:spPr>
      </p:pic>
      <p:sp>
        <p:nvSpPr>
          <p:cNvPr id="3" name="מציין מיקום תוכן 2">
            <a:extLst>
              <a:ext uri="{FF2B5EF4-FFF2-40B4-BE49-F238E27FC236}">
                <a16:creationId xmlns:a16="http://schemas.microsoft.com/office/drawing/2014/main" id="{2E5855D1-BD31-5B73-4BE4-C65485E1D72D}"/>
              </a:ext>
            </a:extLst>
          </p:cNvPr>
          <p:cNvSpPr>
            <a:spLocks noGrp="1"/>
          </p:cNvSpPr>
          <p:nvPr>
            <p:ph idx="1"/>
          </p:nvPr>
        </p:nvSpPr>
        <p:spPr>
          <a:xfrm>
            <a:off x="926752" y="2423159"/>
            <a:ext cx="7650320" cy="3639017"/>
          </a:xfrm>
        </p:spPr>
        <p:txBody>
          <a:bodyPr>
            <a:noAutofit/>
          </a:bodyPr>
          <a:lstStyle/>
          <a:p>
            <a:pPr algn="l" rtl="0">
              <a:lnSpc>
                <a:spcPct val="200000"/>
              </a:lnSpc>
              <a:buBlip>
                <a:blip r:embed="rId4"/>
              </a:buBlip>
            </a:pPr>
            <a:r>
              <a:rPr lang="en-US" dirty="0"/>
              <a:t>  Gravity Shooter</a:t>
            </a:r>
          </a:p>
          <a:p>
            <a:pPr algn="l" rtl="0">
              <a:lnSpc>
                <a:spcPct val="200000"/>
              </a:lnSpc>
              <a:buBlip>
                <a:blip r:embed="rId4"/>
              </a:buBlip>
            </a:pPr>
            <a:r>
              <a:rPr lang="en-US" dirty="0"/>
              <a:t>  Game Environment</a:t>
            </a:r>
          </a:p>
          <a:p>
            <a:pPr algn="l" rtl="0">
              <a:lnSpc>
                <a:spcPct val="200000"/>
              </a:lnSpc>
              <a:buBlip>
                <a:blip r:embed="rId4"/>
              </a:buBlip>
            </a:pPr>
            <a:r>
              <a:rPr lang="en-US" dirty="0"/>
              <a:t>  3 modes:</a:t>
            </a:r>
          </a:p>
          <a:p>
            <a:pPr lvl="1" algn="l" rtl="0">
              <a:lnSpc>
                <a:spcPct val="100000"/>
              </a:lnSpc>
              <a:buBlip>
                <a:blip r:embed="rId4"/>
              </a:buBlip>
            </a:pPr>
            <a:r>
              <a:rPr lang="en-US" dirty="0"/>
              <a:t> Training</a:t>
            </a:r>
          </a:p>
          <a:p>
            <a:pPr lvl="1" algn="l" rtl="0">
              <a:lnSpc>
                <a:spcPct val="100000"/>
              </a:lnSpc>
              <a:buBlip>
                <a:blip r:embed="rId4"/>
              </a:buBlip>
            </a:pPr>
            <a:r>
              <a:rPr lang="en-US" dirty="0"/>
              <a:t> Solo</a:t>
            </a:r>
          </a:p>
          <a:p>
            <a:pPr lvl="1" algn="l" rtl="0">
              <a:lnSpc>
                <a:spcPct val="100000"/>
              </a:lnSpc>
              <a:buBlip>
                <a:blip r:embed="rId4"/>
              </a:buBlip>
            </a:pPr>
            <a:r>
              <a:rPr lang="en-US" dirty="0"/>
              <a:t> Multiplayer</a:t>
            </a:r>
          </a:p>
        </p:txBody>
      </p:sp>
      <p:sp>
        <p:nvSpPr>
          <p:cNvPr id="4" name="מציין מיקום של מספר שקופית 3">
            <a:extLst>
              <a:ext uri="{FF2B5EF4-FFF2-40B4-BE49-F238E27FC236}">
                <a16:creationId xmlns:a16="http://schemas.microsoft.com/office/drawing/2014/main" id="{4F821CB2-F5D1-6639-3451-A607C1A592DE}"/>
              </a:ext>
            </a:extLst>
          </p:cNvPr>
          <p:cNvSpPr>
            <a:spLocks noGrp="1"/>
          </p:cNvSpPr>
          <p:nvPr>
            <p:ph type="sldNum" sz="quarter" idx="12"/>
          </p:nvPr>
        </p:nvSpPr>
        <p:spPr/>
        <p:txBody>
          <a:bodyPr/>
          <a:lstStyle/>
          <a:p>
            <a:pPr algn="l"/>
            <a:fld id="{89FC7571-63D0-410B-89F0-BE38E949CAFA}" type="slidenum">
              <a:rPr lang="en-US" smtClean="0">
                <a:solidFill>
                  <a:schemeClr val="tx1"/>
                </a:solidFill>
              </a:rPr>
              <a:pPr algn="l"/>
              <a:t>2</a:t>
            </a:fld>
            <a:endParaRPr lang="en-US" dirty="0">
              <a:solidFill>
                <a:schemeClr val="tx1"/>
              </a:solidFill>
            </a:endParaRPr>
          </a:p>
        </p:txBody>
      </p:sp>
    </p:spTree>
    <p:extLst>
      <p:ext uri="{BB962C8B-B14F-4D97-AF65-F5344CB8AC3E}">
        <p14:creationId xmlns:p14="http://schemas.microsoft.com/office/powerpoint/2010/main" val="2739504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47EB3CF-9B29-7D14-D9CA-C4DEE29D65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כותרת 1">
            <a:extLst>
              <a:ext uri="{FF2B5EF4-FFF2-40B4-BE49-F238E27FC236}">
                <a16:creationId xmlns:a16="http://schemas.microsoft.com/office/drawing/2014/main" id="{994B2E67-A0BF-A28E-8D22-1F23C959E2A1}"/>
              </a:ext>
            </a:extLst>
          </p:cNvPr>
          <p:cNvSpPr>
            <a:spLocks noGrp="1"/>
          </p:cNvSpPr>
          <p:nvPr>
            <p:ph type="title"/>
          </p:nvPr>
        </p:nvSpPr>
        <p:spPr>
          <a:xfrm>
            <a:off x="630750" y="2074362"/>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rtl="0"/>
            <a:r>
              <a:rPr lang="en-US" sz="2800">
                <a:solidFill>
                  <a:srgbClr val="262626"/>
                </a:solidFill>
              </a:rPr>
              <a:t>Multiplayer</a:t>
            </a:r>
          </a:p>
        </p:txBody>
      </p:sp>
      <p:sp>
        <p:nvSpPr>
          <p:cNvPr id="3" name="מציין מיקום של מספר שקופית 2">
            <a:extLst>
              <a:ext uri="{FF2B5EF4-FFF2-40B4-BE49-F238E27FC236}">
                <a16:creationId xmlns:a16="http://schemas.microsoft.com/office/drawing/2014/main" id="{B82AE934-F2DB-C690-0B47-A3E3182A418C}"/>
              </a:ext>
            </a:extLst>
          </p:cNvPr>
          <p:cNvSpPr>
            <a:spLocks noGrp="1"/>
          </p:cNvSpPr>
          <p:nvPr>
            <p:ph type="sldNum" sz="quarter" idx="12"/>
          </p:nvPr>
        </p:nvSpPr>
        <p:spPr/>
        <p:txBody>
          <a:bodyPr/>
          <a:lstStyle/>
          <a:p>
            <a:pPr algn="l" rtl="0"/>
            <a:fld id="{89FC7571-63D0-410B-89F0-BE38E949CAFA}" type="slidenum">
              <a:rPr lang="en-US" smtClean="0">
                <a:solidFill>
                  <a:schemeClr val="bg1"/>
                </a:solidFill>
              </a:rPr>
              <a:pPr algn="l" rtl="0"/>
              <a:t>20</a:t>
            </a:fld>
            <a:endParaRPr lang="en-US" dirty="0">
              <a:solidFill>
                <a:schemeClr val="bg1"/>
              </a:solidFill>
            </a:endParaRPr>
          </a:p>
        </p:txBody>
      </p:sp>
    </p:spTree>
    <p:extLst>
      <p:ext uri="{BB962C8B-B14F-4D97-AF65-F5344CB8AC3E}">
        <p14:creationId xmlns:p14="http://schemas.microsoft.com/office/powerpoint/2010/main" val="370087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3ECAADE9-7350-448E-06E6-39A496175E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4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כותרת 1">
            <a:extLst>
              <a:ext uri="{FF2B5EF4-FFF2-40B4-BE49-F238E27FC236}">
                <a16:creationId xmlns:a16="http://schemas.microsoft.com/office/drawing/2014/main" id="{C2D19D96-16CD-EB6B-8C17-1639BFBFF09D}"/>
              </a:ext>
            </a:extLst>
          </p:cNvPr>
          <p:cNvSpPr>
            <a:spLocks noGrp="1"/>
          </p:cNvSpPr>
          <p:nvPr>
            <p:ph type="title"/>
          </p:nvPr>
        </p:nvSpPr>
        <p:spPr>
          <a:xfrm>
            <a:off x="341500" y="1750423"/>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rtl="0"/>
            <a:r>
              <a:rPr lang="en-US" sz="2800">
                <a:solidFill>
                  <a:srgbClr val="262626"/>
                </a:solidFill>
              </a:rPr>
              <a:t>Special power</a:t>
            </a:r>
          </a:p>
        </p:txBody>
      </p:sp>
      <p:sp>
        <p:nvSpPr>
          <p:cNvPr id="3" name="מציין מיקום של מספר שקופית 2">
            <a:extLst>
              <a:ext uri="{FF2B5EF4-FFF2-40B4-BE49-F238E27FC236}">
                <a16:creationId xmlns:a16="http://schemas.microsoft.com/office/drawing/2014/main" id="{3203F2F5-B3C5-8520-F800-DB311BC79B28}"/>
              </a:ext>
            </a:extLst>
          </p:cNvPr>
          <p:cNvSpPr>
            <a:spLocks noGrp="1"/>
          </p:cNvSpPr>
          <p:nvPr>
            <p:ph type="sldNum" sz="quarter" idx="12"/>
          </p:nvPr>
        </p:nvSpPr>
        <p:spPr/>
        <p:txBody>
          <a:bodyPr/>
          <a:lstStyle/>
          <a:p>
            <a:fld id="{89FC7571-63D0-410B-89F0-BE38E949CAFA}" type="slidenum">
              <a:rPr lang="en-US" smtClean="0"/>
              <a:t>21</a:t>
            </a:fld>
            <a:endParaRPr lang="en-US"/>
          </a:p>
        </p:txBody>
      </p:sp>
    </p:spTree>
    <p:extLst>
      <p:ext uri="{BB962C8B-B14F-4D97-AF65-F5344CB8AC3E}">
        <p14:creationId xmlns:p14="http://schemas.microsoft.com/office/powerpoint/2010/main" val="301075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D5E41A5-50BD-A35C-FC4C-1343257C8E62}"/>
              </a:ext>
            </a:extLst>
          </p:cNvPr>
          <p:cNvSpPr>
            <a:spLocks noGrp="1"/>
          </p:cNvSpPr>
          <p:nvPr>
            <p:ph type="title"/>
          </p:nvPr>
        </p:nvSpPr>
        <p:spPr/>
        <p:txBody>
          <a:bodyPr/>
          <a:lstStyle/>
          <a:p>
            <a:pPr algn="l" rtl="0"/>
            <a:r>
              <a:rPr lang="en-US"/>
              <a:t>Tools we used</a:t>
            </a:r>
          </a:p>
        </p:txBody>
      </p:sp>
      <p:pic>
        <p:nvPicPr>
          <p:cNvPr id="4" name="תמונה 3">
            <a:extLst>
              <a:ext uri="{FF2B5EF4-FFF2-40B4-BE49-F238E27FC236}">
                <a16:creationId xmlns:a16="http://schemas.microsoft.com/office/drawing/2014/main" id="{64021E24-8245-53F8-79CD-FE806C2C2CCF}"/>
              </a:ext>
            </a:extLst>
          </p:cNvPr>
          <p:cNvPicPr>
            <a:picLocks noChangeAspect="1"/>
          </p:cNvPicPr>
          <p:nvPr/>
        </p:nvPicPr>
        <p:blipFill>
          <a:blip r:embed="rId3"/>
          <a:stretch>
            <a:fillRect/>
          </a:stretch>
        </p:blipFill>
        <p:spPr>
          <a:xfrm>
            <a:off x="641604" y="1499222"/>
            <a:ext cx="10908792" cy="4993653"/>
          </a:xfrm>
          <a:prstGeom prst="rect">
            <a:avLst/>
          </a:prstGeom>
        </p:spPr>
      </p:pic>
      <p:sp>
        <p:nvSpPr>
          <p:cNvPr id="3" name="מציין מיקום של מספר שקופית 2">
            <a:extLst>
              <a:ext uri="{FF2B5EF4-FFF2-40B4-BE49-F238E27FC236}">
                <a16:creationId xmlns:a16="http://schemas.microsoft.com/office/drawing/2014/main" id="{F2863D40-FD87-00F0-E4D2-8C3420BCFA7A}"/>
              </a:ext>
            </a:extLst>
          </p:cNvPr>
          <p:cNvSpPr>
            <a:spLocks noGrp="1"/>
          </p:cNvSpPr>
          <p:nvPr>
            <p:ph type="sldNum" sz="quarter" idx="12"/>
          </p:nvPr>
        </p:nvSpPr>
        <p:spPr/>
        <p:txBody>
          <a:bodyPr/>
          <a:lstStyle/>
          <a:p>
            <a:pPr algn="l" rtl="0"/>
            <a:fld id="{89FC7571-63D0-410B-89F0-BE38E949CAFA}" type="slidenum">
              <a:rPr lang="en-US" smtClean="0">
                <a:solidFill>
                  <a:schemeClr val="tx1"/>
                </a:solidFill>
              </a:rPr>
              <a:pPr algn="l" rtl="0"/>
              <a:t>22</a:t>
            </a:fld>
            <a:endParaRPr lang="en-US" dirty="0">
              <a:solidFill>
                <a:schemeClr val="tx1"/>
              </a:solidFill>
            </a:endParaRPr>
          </a:p>
        </p:txBody>
      </p:sp>
    </p:spTree>
    <p:extLst>
      <p:ext uri="{BB962C8B-B14F-4D97-AF65-F5344CB8AC3E}">
        <p14:creationId xmlns:p14="http://schemas.microsoft.com/office/powerpoint/2010/main" val="3175302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9FD6BC3-D106-A562-6055-2479DA5265DB}"/>
              </a:ext>
            </a:extLst>
          </p:cNvPr>
          <p:cNvSpPr>
            <a:spLocks noGrp="1"/>
          </p:cNvSpPr>
          <p:nvPr>
            <p:ph type="title"/>
          </p:nvPr>
        </p:nvSpPr>
        <p:spPr/>
        <p:txBody>
          <a:bodyPr/>
          <a:lstStyle/>
          <a:p>
            <a:pPr algn="l" rtl="0"/>
            <a:r>
              <a:rPr lang="en-US" dirty="0"/>
              <a:t>Further Improvements</a:t>
            </a:r>
          </a:p>
        </p:txBody>
      </p:sp>
      <p:sp>
        <p:nvSpPr>
          <p:cNvPr id="3" name="מציין מיקום תוכן 2">
            <a:extLst>
              <a:ext uri="{FF2B5EF4-FFF2-40B4-BE49-F238E27FC236}">
                <a16:creationId xmlns:a16="http://schemas.microsoft.com/office/drawing/2014/main" id="{9C9E5CA4-933C-A56B-383D-B70A1F192C67}"/>
              </a:ext>
            </a:extLst>
          </p:cNvPr>
          <p:cNvSpPr>
            <a:spLocks noGrp="1"/>
          </p:cNvSpPr>
          <p:nvPr>
            <p:ph idx="1"/>
          </p:nvPr>
        </p:nvSpPr>
        <p:spPr/>
        <p:txBody>
          <a:bodyPr/>
          <a:lstStyle/>
          <a:p>
            <a:pPr algn="l" rtl="0">
              <a:lnSpc>
                <a:spcPct val="250000"/>
              </a:lnSpc>
              <a:buBlip>
                <a:blip r:embed="rId2"/>
              </a:buBlip>
            </a:pPr>
            <a:r>
              <a:rPr lang="en-US" dirty="0"/>
              <a:t>  Adding levels</a:t>
            </a:r>
          </a:p>
          <a:p>
            <a:pPr algn="l" rtl="0">
              <a:lnSpc>
                <a:spcPct val="100000"/>
              </a:lnSpc>
              <a:buBlip>
                <a:blip r:embed="rId2"/>
              </a:buBlip>
            </a:pPr>
            <a:r>
              <a:rPr lang="en-US" dirty="0"/>
              <a:t>  Integrating the ML model during gameplay (requires huge 	  	   amount of training)</a:t>
            </a:r>
          </a:p>
          <a:p>
            <a:pPr algn="l" rtl="0">
              <a:lnSpc>
                <a:spcPct val="100000"/>
              </a:lnSpc>
              <a:buBlip>
                <a:blip r:embed="rId2"/>
              </a:buBlip>
            </a:pPr>
            <a:r>
              <a:rPr lang="en-US" dirty="0"/>
              <a:t>  3D</a:t>
            </a:r>
          </a:p>
          <a:p>
            <a:pPr algn="l" rtl="0">
              <a:lnSpc>
                <a:spcPct val="100000"/>
              </a:lnSpc>
              <a:buBlip>
                <a:blip r:embed="rId2"/>
              </a:buBlip>
            </a:pPr>
            <a:r>
              <a:rPr lang="en-US" dirty="0"/>
              <a:t>  Adding music &amp; Sound effects</a:t>
            </a:r>
          </a:p>
        </p:txBody>
      </p:sp>
      <p:sp>
        <p:nvSpPr>
          <p:cNvPr id="4" name="מציין מיקום של מספר שקופית 3">
            <a:extLst>
              <a:ext uri="{FF2B5EF4-FFF2-40B4-BE49-F238E27FC236}">
                <a16:creationId xmlns:a16="http://schemas.microsoft.com/office/drawing/2014/main" id="{22AB2897-7063-F282-D7EB-BF7C12B74D9D}"/>
              </a:ext>
            </a:extLst>
          </p:cNvPr>
          <p:cNvSpPr>
            <a:spLocks noGrp="1"/>
          </p:cNvSpPr>
          <p:nvPr>
            <p:ph type="sldNum" sz="quarter" idx="12"/>
          </p:nvPr>
        </p:nvSpPr>
        <p:spPr/>
        <p:txBody>
          <a:bodyPr/>
          <a:lstStyle/>
          <a:p>
            <a:pPr algn="l" rtl="0"/>
            <a:fld id="{89FC7571-63D0-410B-89F0-BE38E949CAFA}" type="slidenum">
              <a:rPr lang="en-US" smtClean="0">
                <a:solidFill>
                  <a:schemeClr val="tx1"/>
                </a:solidFill>
              </a:rPr>
              <a:pPr algn="l" rtl="0"/>
              <a:t>23</a:t>
            </a:fld>
            <a:endParaRPr lang="en-US" dirty="0">
              <a:solidFill>
                <a:schemeClr val="tx1"/>
              </a:solidFill>
            </a:endParaRPr>
          </a:p>
        </p:txBody>
      </p:sp>
    </p:spTree>
    <p:extLst>
      <p:ext uri="{BB962C8B-B14F-4D97-AF65-F5344CB8AC3E}">
        <p14:creationId xmlns:p14="http://schemas.microsoft.com/office/powerpoint/2010/main" val="548197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1E9968C-78A7-55A1-533B-0A0B7A4F099F}"/>
              </a:ext>
            </a:extLst>
          </p:cNvPr>
          <p:cNvSpPr>
            <a:spLocks noGrp="1"/>
          </p:cNvSpPr>
          <p:nvPr>
            <p:ph type="title"/>
          </p:nvPr>
        </p:nvSpPr>
        <p:spPr>
          <a:xfrm>
            <a:off x="838200" y="1589703"/>
            <a:ext cx="10515600" cy="1325563"/>
          </a:xfrm>
        </p:spPr>
        <p:txBody>
          <a:bodyPr/>
          <a:lstStyle/>
          <a:p>
            <a:pPr algn="ctr"/>
            <a:r>
              <a:rPr lang="en-US"/>
              <a:t>Live DEMO</a:t>
            </a:r>
          </a:p>
        </p:txBody>
      </p:sp>
      <p:sp>
        <p:nvSpPr>
          <p:cNvPr id="3" name="מציין מיקום של מספר שקופית 2">
            <a:extLst>
              <a:ext uri="{FF2B5EF4-FFF2-40B4-BE49-F238E27FC236}">
                <a16:creationId xmlns:a16="http://schemas.microsoft.com/office/drawing/2014/main" id="{04B46FD0-67D8-6C63-3010-10FB4649FDF1}"/>
              </a:ext>
            </a:extLst>
          </p:cNvPr>
          <p:cNvSpPr>
            <a:spLocks noGrp="1"/>
          </p:cNvSpPr>
          <p:nvPr>
            <p:ph type="sldNum" sz="quarter" idx="12"/>
          </p:nvPr>
        </p:nvSpPr>
        <p:spPr/>
        <p:txBody>
          <a:bodyPr/>
          <a:lstStyle/>
          <a:p>
            <a:pPr algn="l" rtl="0"/>
            <a:fld id="{89FC7571-63D0-410B-89F0-BE38E949CAFA}" type="slidenum">
              <a:rPr lang="en-US" smtClean="0">
                <a:solidFill>
                  <a:schemeClr val="tx1"/>
                </a:solidFill>
              </a:rPr>
              <a:pPr algn="l" rtl="0"/>
              <a:t>24</a:t>
            </a:fld>
            <a:endParaRPr lang="en-US" dirty="0">
              <a:solidFill>
                <a:schemeClr val="tx1"/>
              </a:solidFill>
            </a:endParaRPr>
          </a:p>
        </p:txBody>
      </p:sp>
      <p:pic>
        <p:nvPicPr>
          <p:cNvPr id="6" name="Picture 5">
            <a:extLst>
              <a:ext uri="{FF2B5EF4-FFF2-40B4-BE49-F238E27FC236}">
                <a16:creationId xmlns:a16="http://schemas.microsoft.com/office/drawing/2014/main" id="{368BDB07-5A35-FC50-F153-7BAD45E594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8586" y="3172967"/>
            <a:ext cx="2174828" cy="2866543"/>
          </a:xfrm>
          <a:prstGeom prst="rect">
            <a:avLst/>
          </a:prstGeom>
        </p:spPr>
      </p:pic>
    </p:spTree>
    <p:extLst>
      <p:ext uri="{BB962C8B-B14F-4D97-AF65-F5344CB8AC3E}">
        <p14:creationId xmlns:p14="http://schemas.microsoft.com/office/powerpoint/2010/main" val="3341122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AE695-5179-F8E0-7238-5549B1CECBA3}"/>
              </a:ext>
            </a:extLst>
          </p:cNvPr>
          <p:cNvSpPr>
            <a:spLocks noGrp="1"/>
          </p:cNvSpPr>
          <p:nvPr>
            <p:ph type="title"/>
          </p:nvPr>
        </p:nvSpPr>
        <p:spPr>
          <a:xfrm>
            <a:off x="279362" y="3429000"/>
            <a:ext cx="10515600" cy="1325563"/>
          </a:xfrm>
        </p:spPr>
        <p:txBody>
          <a:bodyPr>
            <a:normAutofit/>
          </a:bodyPr>
          <a:lstStyle/>
          <a:p>
            <a:pPr algn="ctr"/>
            <a:r>
              <a:rPr lang="en-US" sz="8000" b="1"/>
              <a:t>Thank You ;)</a:t>
            </a:r>
            <a:endParaRPr lang="en-IL" sz="8000" b="1"/>
          </a:p>
        </p:txBody>
      </p:sp>
      <p:pic>
        <p:nvPicPr>
          <p:cNvPr id="9" name="Picture 8" descr="A cartoon character holding a bow and arrow&#10;&#10;Description automatically generated">
            <a:extLst>
              <a:ext uri="{FF2B5EF4-FFF2-40B4-BE49-F238E27FC236}">
                <a16:creationId xmlns:a16="http://schemas.microsoft.com/office/drawing/2014/main" id="{4AAF3140-52F8-23DF-E61F-7E2283A4CA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6424" y="3429000"/>
            <a:ext cx="3365576" cy="3429000"/>
          </a:xfrm>
          <a:prstGeom prst="rect">
            <a:avLst/>
          </a:prstGeom>
        </p:spPr>
      </p:pic>
      <p:sp>
        <p:nvSpPr>
          <p:cNvPr id="3" name="Title 1">
            <a:extLst>
              <a:ext uri="{FF2B5EF4-FFF2-40B4-BE49-F238E27FC236}">
                <a16:creationId xmlns:a16="http://schemas.microsoft.com/office/drawing/2014/main" id="{D8F9D109-4B72-7131-920C-2EB236CE7AD5}"/>
              </a:ext>
            </a:extLst>
          </p:cNvPr>
          <p:cNvSpPr txBox="1">
            <a:spLocks/>
          </p:cNvSpPr>
          <p:nvPr/>
        </p:nvSpPr>
        <p:spPr>
          <a:xfrm>
            <a:off x="2527262" y="263525"/>
            <a:ext cx="7981950" cy="132556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t>Oops!! Our AI will help with that</a:t>
            </a:r>
            <a:endParaRPr lang="en-IL" b="1"/>
          </a:p>
        </p:txBody>
      </p:sp>
      <p:pic>
        <p:nvPicPr>
          <p:cNvPr id="6" name="Picture 5" descr="A pixelated target with an arrow&#10;&#10;Description automatically generated">
            <a:extLst>
              <a:ext uri="{FF2B5EF4-FFF2-40B4-BE49-F238E27FC236}">
                <a16:creationId xmlns:a16="http://schemas.microsoft.com/office/drawing/2014/main" id="{F5B69785-00C7-1606-F500-0CBC02B290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0" y="0"/>
            <a:ext cx="3200400" cy="3122724"/>
          </a:xfrm>
          <a:prstGeom prst="rect">
            <a:avLst/>
          </a:prstGeom>
        </p:spPr>
      </p:pic>
      <p:sp>
        <p:nvSpPr>
          <p:cNvPr id="4" name="מציין מיקום של מספר שקופית 3">
            <a:extLst>
              <a:ext uri="{FF2B5EF4-FFF2-40B4-BE49-F238E27FC236}">
                <a16:creationId xmlns:a16="http://schemas.microsoft.com/office/drawing/2014/main" id="{ECC29358-C379-AF3B-9BBC-3E8CEE44DEE7}"/>
              </a:ext>
            </a:extLst>
          </p:cNvPr>
          <p:cNvSpPr>
            <a:spLocks noGrp="1"/>
          </p:cNvSpPr>
          <p:nvPr>
            <p:ph type="sldNum" sz="quarter" idx="12"/>
          </p:nvPr>
        </p:nvSpPr>
        <p:spPr/>
        <p:txBody>
          <a:bodyPr/>
          <a:lstStyle/>
          <a:p>
            <a:pPr algn="l" rtl="0"/>
            <a:fld id="{89FC7571-63D0-410B-89F0-BE38E949CAFA}" type="slidenum">
              <a:rPr lang="en-US" smtClean="0">
                <a:solidFill>
                  <a:schemeClr val="tx1"/>
                </a:solidFill>
              </a:rPr>
              <a:pPr algn="l" rtl="0"/>
              <a:t>25</a:t>
            </a:fld>
            <a:endParaRPr lang="en-US" dirty="0">
              <a:solidFill>
                <a:schemeClr val="tx1"/>
              </a:solidFill>
            </a:endParaRPr>
          </a:p>
        </p:txBody>
      </p:sp>
    </p:spTree>
    <p:extLst>
      <p:ext uri="{BB962C8B-B14F-4D97-AF65-F5344CB8AC3E}">
        <p14:creationId xmlns:p14="http://schemas.microsoft.com/office/powerpoint/2010/main" val="2633484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6E27C48-BB3E-5F1C-7C4C-FAA03DB96F1E}"/>
              </a:ext>
            </a:extLst>
          </p:cNvPr>
          <p:cNvSpPr>
            <a:spLocks noGrp="1"/>
          </p:cNvSpPr>
          <p:nvPr>
            <p:ph type="title"/>
          </p:nvPr>
        </p:nvSpPr>
        <p:spPr/>
        <p:txBody>
          <a:bodyPr/>
          <a:lstStyle/>
          <a:p>
            <a:pPr algn="l" rtl="0"/>
            <a:r>
              <a:rPr lang="en-US"/>
              <a:t>Problem</a:t>
            </a:r>
          </a:p>
        </p:txBody>
      </p:sp>
      <p:sp>
        <p:nvSpPr>
          <p:cNvPr id="3" name="מציין מיקום תוכן 2">
            <a:extLst>
              <a:ext uri="{FF2B5EF4-FFF2-40B4-BE49-F238E27FC236}">
                <a16:creationId xmlns:a16="http://schemas.microsoft.com/office/drawing/2014/main" id="{19375754-C3BD-49DF-DD13-4E4EAE00D93E}"/>
              </a:ext>
            </a:extLst>
          </p:cNvPr>
          <p:cNvSpPr>
            <a:spLocks noGrp="1"/>
          </p:cNvSpPr>
          <p:nvPr>
            <p:ph idx="1"/>
          </p:nvPr>
        </p:nvSpPr>
        <p:spPr>
          <a:xfrm>
            <a:off x="838200" y="2030413"/>
            <a:ext cx="10515600" cy="4305299"/>
          </a:xfrm>
        </p:spPr>
        <p:txBody>
          <a:bodyPr>
            <a:normAutofit/>
          </a:bodyPr>
          <a:lstStyle/>
          <a:p>
            <a:pPr algn="l" rtl="0">
              <a:lnSpc>
                <a:spcPct val="200000"/>
              </a:lnSpc>
              <a:buBlip>
                <a:blip r:embed="rId3"/>
              </a:buBlip>
            </a:pPr>
            <a:r>
              <a:rPr lang="en-US" i="0" dirty="0">
                <a:effectLst/>
              </a:rPr>
              <a:t> Current Educational Tools</a:t>
            </a:r>
          </a:p>
          <a:p>
            <a:pPr algn="l" rtl="0">
              <a:lnSpc>
                <a:spcPct val="200000"/>
              </a:lnSpc>
              <a:buBlip>
                <a:blip r:embed="rId3"/>
              </a:buBlip>
            </a:pPr>
            <a:r>
              <a:rPr lang="en-US" i="0" dirty="0">
                <a:effectLst/>
              </a:rPr>
              <a:t> Barriers to Learning</a:t>
            </a:r>
          </a:p>
          <a:p>
            <a:pPr algn="l" rtl="0">
              <a:lnSpc>
                <a:spcPct val="200000"/>
              </a:lnSpc>
              <a:buBlip>
                <a:blip r:embed="rId3"/>
              </a:buBlip>
            </a:pPr>
            <a:r>
              <a:rPr lang="en-US" dirty="0"/>
              <a:t> One-Size-Fits-All approach</a:t>
            </a:r>
            <a:endParaRPr lang="en-US" i="0" dirty="0">
              <a:effectLst/>
            </a:endParaRPr>
          </a:p>
          <a:p>
            <a:pPr algn="l">
              <a:buBlip>
                <a:blip r:embed="rId3"/>
              </a:buBlip>
            </a:pPr>
            <a:endParaRPr lang="en-US" dirty="0"/>
          </a:p>
        </p:txBody>
      </p:sp>
      <p:pic>
        <p:nvPicPr>
          <p:cNvPr id="4" name="תמונה 3">
            <a:extLst>
              <a:ext uri="{FF2B5EF4-FFF2-40B4-BE49-F238E27FC236}">
                <a16:creationId xmlns:a16="http://schemas.microsoft.com/office/drawing/2014/main" id="{BF362680-9E7B-AEFF-70CA-7B6C0A261A34}"/>
              </a:ext>
            </a:extLst>
          </p:cNvPr>
          <p:cNvPicPr>
            <a:picLocks noChangeAspect="1"/>
          </p:cNvPicPr>
          <p:nvPr/>
        </p:nvPicPr>
        <p:blipFill>
          <a:blip r:embed="rId4"/>
          <a:stretch>
            <a:fillRect/>
          </a:stretch>
        </p:blipFill>
        <p:spPr>
          <a:xfrm>
            <a:off x="7129550" y="1915668"/>
            <a:ext cx="4035552" cy="3026664"/>
          </a:xfrm>
          <a:prstGeom prst="rect">
            <a:avLst/>
          </a:prstGeom>
        </p:spPr>
      </p:pic>
      <p:sp>
        <p:nvSpPr>
          <p:cNvPr id="5" name="מציין מיקום של מספר שקופית 4">
            <a:extLst>
              <a:ext uri="{FF2B5EF4-FFF2-40B4-BE49-F238E27FC236}">
                <a16:creationId xmlns:a16="http://schemas.microsoft.com/office/drawing/2014/main" id="{A80CCAA7-8A14-A673-C87B-A7FE484C7DCB}"/>
              </a:ext>
            </a:extLst>
          </p:cNvPr>
          <p:cNvSpPr>
            <a:spLocks noGrp="1"/>
          </p:cNvSpPr>
          <p:nvPr>
            <p:ph type="sldNum" sz="quarter" idx="12"/>
          </p:nvPr>
        </p:nvSpPr>
        <p:spPr/>
        <p:txBody>
          <a:bodyPr/>
          <a:lstStyle/>
          <a:p>
            <a:pPr algn="l" rtl="0"/>
            <a:fld id="{89FC7571-63D0-410B-89F0-BE38E949CAFA}" type="slidenum">
              <a:rPr lang="en-US" smtClean="0">
                <a:solidFill>
                  <a:schemeClr val="tx1"/>
                </a:solidFill>
              </a:rPr>
              <a:pPr algn="l" rtl="0"/>
              <a:t>3</a:t>
            </a:fld>
            <a:endParaRPr lang="en-US" dirty="0">
              <a:solidFill>
                <a:schemeClr val="tx1"/>
              </a:solidFill>
            </a:endParaRPr>
          </a:p>
        </p:txBody>
      </p:sp>
    </p:spTree>
    <p:extLst>
      <p:ext uri="{BB962C8B-B14F-4D97-AF65-F5344CB8AC3E}">
        <p14:creationId xmlns:p14="http://schemas.microsoft.com/office/powerpoint/2010/main" val="3906842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53A6D6-DA0C-5B22-ECAE-6C49FC32FC69}"/>
              </a:ext>
            </a:extLst>
          </p:cNvPr>
          <p:cNvSpPr>
            <a:spLocks noGrp="1"/>
          </p:cNvSpPr>
          <p:nvPr>
            <p:ph type="title"/>
          </p:nvPr>
        </p:nvSpPr>
        <p:spPr/>
        <p:txBody>
          <a:bodyPr/>
          <a:lstStyle/>
          <a:p>
            <a:pPr algn="l" rtl="0"/>
            <a:r>
              <a:rPr lang="en-US"/>
              <a:t>Solution</a:t>
            </a:r>
          </a:p>
        </p:txBody>
      </p:sp>
      <p:sp>
        <p:nvSpPr>
          <p:cNvPr id="3" name="מציין מיקום תוכן 2">
            <a:extLst>
              <a:ext uri="{FF2B5EF4-FFF2-40B4-BE49-F238E27FC236}">
                <a16:creationId xmlns:a16="http://schemas.microsoft.com/office/drawing/2014/main" id="{899CB56D-A4EE-4CBB-2DBE-BDADB939FE02}"/>
              </a:ext>
            </a:extLst>
          </p:cNvPr>
          <p:cNvSpPr>
            <a:spLocks noGrp="1"/>
          </p:cNvSpPr>
          <p:nvPr>
            <p:ph idx="1"/>
          </p:nvPr>
        </p:nvSpPr>
        <p:spPr>
          <a:xfrm>
            <a:off x="838200" y="1552575"/>
            <a:ext cx="8534400" cy="4467225"/>
          </a:xfrm>
        </p:spPr>
        <p:txBody>
          <a:bodyPr>
            <a:normAutofit/>
          </a:bodyPr>
          <a:lstStyle/>
          <a:p>
            <a:pPr algn="l" rtl="0">
              <a:lnSpc>
                <a:spcPct val="200000"/>
              </a:lnSpc>
              <a:buBlip>
                <a:blip r:embed="rId3"/>
              </a:buBlip>
            </a:pPr>
            <a:r>
              <a:rPr lang="en-US"/>
              <a:t> Innovative Gameplay</a:t>
            </a:r>
          </a:p>
          <a:p>
            <a:pPr algn="l" rtl="0">
              <a:lnSpc>
                <a:spcPct val="200000"/>
              </a:lnSpc>
              <a:buBlip>
                <a:blip r:embed="rId3"/>
              </a:buBlip>
            </a:pPr>
            <a:r>
              <a:rPr lang="en-US"/>
              <a:t> Training Environment</a:t>
            </a:r>
          </a:p>
          <a:p>
            <a:pPr algn="l" rtl="0">
              <a:lnSpc>
                <a:spcPct val="200000"/>
              </a:lnSpc>
              <a:buBlip>
                <a:blip r:embed="rId3"/>
              </a:buBlip>
            </a:pPr>
            <a:r>
              <a:rPr lang="en-US"/>
              <a:t> Machine Learning Integration</a:t>
            </a:r>
          </a:p>
          <a:p>
            <a:pPr algn="l" rtl="0">
              <a:lnSpc>
                <a:spcPct val="200000"/>
              </a:lnSpc>
              <a:buBlip>
                <a:blip r:embed="rId3"/>
              </a:buBlip>
            </a:pPr>
            <a:r>
              <a:rPr lang="en-US"/>
              <a:t> Gravity &amp; Force manipulation</a:t>
            </a:r>
          </a:p>
          <a:p>
            <a:pPr algn="l">
              <a:lnSpc>
                <a:spcPct val="200000"/>
              </a:lnSpc>
              <a:buBlip>
                <a:blip r:embed="rId3"/>
              </a:buBlip>
            </a:pPr>
            <a:endParaRPr lang="en-US" sz="1800" dirty="0"/>
          </a:p>
        </p:txBody>
      </p:sp>
      <p:sp>
        <p:nvSpPr>
          <p:cNvPr id="4" name="מציין מיקום של מספר שקופית 3">
            <a:extLst>
              <a:ext uri="{FF2B5EF4-FFF2-40B4-BE49-F238E27FC236}">
                <a16:creationId xmlns:a16="http://schemas.microsoft.com/office/drawing/2014/main" id="{FA013DEB-35D4-1079-EBE3-92148AE3B620}"/>
              </a:ext>
            </a:extLst>
          </p:cNvPr>
          <p:cNvSpPr>
            <a:spLocks noGrp="1"/>
          </p:cNvSpPr>
          <p:nvPr>
            <p:ph type="sldNum" sz="quarter" idx="12"/>
          </p:nvPr>
        </p:nvSpPr>
        <p:spPr/>
        <p:txBody>
          <a:bodyPr/>
          <a:lstStyle/>
          <a:p>
            <a:pPr algn="l" rtl="0"/>
            <a:fld id="{89FC7571-63D0-410B-89F0-BE38E949CAFA}" type="slidenum">
              <a:rPr lang="en-US" smtClean="0">
                <a:solidFill>
                  <a:schemeClr val="tx1"/>
                </a:solidFill>
              </a:rPr>
              <a:pPr algn="l" rtl="0"/>
              <a:t>4</a:t>
            </a:fld>
            <a:endParaRPr lang="en-US" dirty="0">
              <a:solidFill>
                <a:schemeClr val="tx1"/>
              </a:solidFill>
            </a:endParaRPr>
          </a:p>
        </p:txBody>
      </p:sp>
      <p:pic>
        <p:nvPicPr>
          <p:cNvPr id="5" name="תמונה 4">
            <a:extLst>
              <a:ext uri="{FF2B5EF4-FFF2-40B4-BE49-F238E27FC236}">
                <a16:creationId xmlns:a16="http://schemas.microsoft.com/office/drawing/2014/main" id="{B7713C38-A536-D391-19C4-8A23DE9E1CAA}"/>
              </a:ext>
            </a:extLst>
          </p:cNvPr>
          <p:cNvPicPr>
            <a:picLocks noChangeAspect="1"/>
          </p:cNvPicPr>
          <p:nvPr/>
        </p:nvPicPr>
        <p:blipFill>
          <a:blip r:embed="rId4"/>
          <a:stretch>
            <a:fillRect/>
          </a:stretch>
        </p:blipFill>
        <p:spPr>
          <a:xfrm>
            <a:off x="7319132" y="1956816"/>
            <a:ext cx="4106935" cy="2735770"/>
          </a:xfrm>
          <a:prstGeom prst="rect">
            <a:avLst/>
          </a:prstGeom>
        </p:spPr>
      </p:pic>
    </p:spTree>
    <p:extLst>
      <p:ext uri="{BB962C8B-B14F-4D97-AF65-F5344CB8AC3E}">
        <p14:creationId xmlns:p14="http://schemas.microsoft.com/office/powerpoint/2010/main" val="1611748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C6300DC-F3B3-6F5E-577C-EB93B26DEBEE}"/>
              </a:ext>
            </a:extLst>
          </p:cNvPr>
          <p:cNvPicPr>
            <a:picLocks noChangeAspect="1"/>
          </p:cNvPicPr>
          <p:nvPr/>
        </p:nvPicPr>
        <p:blipFill rotWithShape="1">
          <a:blip r:embed="rId2"/>
          <a:srcRect t="1747"/>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730955-D3DB-218A-EEC4-BCCBEF08CDFA}"/>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rtl="0"/>
            <a:r>
              <a:rPr lang="en-US" sz="3600">
                <a:solidFill>
                  <a:schemeClr val="tx1">
                    <a:lumMod val="85000"/>
                    <a:lumOff val="15000"/>
                  </a:schemeClr>
                </a:solidFill>
              </a:rPr>
              <a:t>Developing the solution</a:t>
            </a:r>
          </a:p>
        </p:txBody>
      </p:sp>
      <p:cxnSp>
        <p:nvCxnSpPr>
          <p:cNvPr id="17" name="Straight Connector 1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AutoShape 2" descr="A visually appealing slide for a presentation titled 'Developing the Solution'. The slide showcases a screenshot of 'Gravity Shooter', an innovative multiplayer adventure game. The game is set in a dynamic 2D environment with a map featuring dense foliage, rocks, and various obstacles. A character is seen manipulating gravity, adding a layer of strategy to the gameplay. The slide also includes elements like a 'Training Screen' where machine learning tips are displayed to help players improve their aim. The overall design of the slide is sleek, professional, and engaging, perfect for presenting the game's educational focus on physics and machine learning.">
            <a:extLst>
              <a:ext uri="{FF2B5EF4-FFF2-40B4-BE49-F238E27FC236}">
                <a16:creationId xmlns:a16="http://schemas.microsoft.com/office/drawing/2014/main" id="{DBCB7F1D-ED2E-401E-C94B-513DC6BF8AE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p:spTree>
    <p:extLst>
      <p:ext uri="{BB962C8B-B14F-4D97-AF65-F5344CB8AC3E}">
        <p14:creationId xmlns:p14="http://schemas.microsoft.com/office/powerpoint/2010/main" val="233959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20C65F-AD0F-E4A3-D5DA-D0B088CC64B9}"/>
              </a:ext>
            </a:extLst>
          </p:cNvPr>
          <p:cNvSpPr>
            <a:spLocks noGrp="1"/>
          </p:cNvSpPr>
          <p:nvPr>
            <p:ph type="title"/>
          </p:nvPr>
        </p:nvSpPr>
        <p:spPr/>
        <p:txBody>
          <a:bodyPr/>
          <a:lstStyle/>
          <a:p>
            <a:pPr algn="l" rtl="0"/>
            <a:r>
              <a:rPr lang="en-US" dirty="0"/>
              <a:t>Server</a:t>
            </a:r>
          </a:p>
        </p:txBody>
      </p:sp>
      <p:sp>
        <p:nvSpPr>
          <p:cNvPr id="3" name="מציין מיקום תוכן 2">
            <a:extLst>
              <a:ext uri="{FF2B5EF4-FFF2-40B4-BE49-F238E27FC236}">
                <a16:creationId xmlns:a16="http://schemas.microsoft.com/office/drawing/2014/main" id="{1EEFD50E-F693-EDA4-5AA4-E4AA7E2FC570}"/>
              </a:ext>
            </a:extLst>
          </p:cNvPr>
          <p:cNvSpPr>
            <a:spLocks noGrp="1"/>
          </p:cNvSpPr>
          <p:nvPr>
            <p:ph idx="1"/>
          </p:nvPr>
        </p:nvSpPr>
        <p:spPr/>
        <p:txBody>
          <a:bodyPr/>
          <a:lstStyle/>
          <a:p>
            <a:pPr algn="l" rtl="0">
              <a:lnSpc>
                <a:spcPct val="200000"/>
              </a:lnSpc>
              <a:buBlip>
                <a:blip r:embed="rId3"/>
              </a:buBlip>
            </a:pPr>
            <a:r>
              <a:rPr lang="en-US" dirty="0"/>
              <a:t> User Credentials </a:t>
            </a:r>
          </a:p>
          <a:p>
            <a:pPr algn="l" rtl="0">
              <a:lnSpc>
                <a:spcPct val="200000"/>
              </a:lnSpc>
              <a:buBlip>
                <a:blip r:embed="rId3"/>
              </a:buBlip>
            </a:pPr>
            <a:r>
              <a:rPr lang="en-US" dirty="0"/>
              <a:t> Deployment on AWS: </a:t>
            </a:r>
          </a:p>
          <a:p>
            <a:pPr lvl="1" algn="l" rtl="0">
              <a:buBlip>
                <a:blip r:embed="rId3"/>
              </a:buBlip>
            </a:pPr>
            <a:r>
              <a:rPr lang="en-US" dirty="0"/>
              <a:t>Industry – based</a:t>
            </a:r>
          </a:p>
          <a:p>
            <a:pPr lvl="1" algn="l" rtl="0">
              <a:buBlip>
                <a:blip r:embed="rId3"/>
              </a:buBlip>
            </a:pPr>
            <a:r>
              <a:rPr lang="en-US" dirty="0"/>
              <a:t>Free – tier</a:t>
            </a:r>
          </a:p>
          <a:p>
            <a:pPr lvl="1" algn="l" rtl="0">
              <a:buBlip>
                <a:blip r:embed="rId3"/>
              </a:buBlip>
            </a:pPr>
            <a:r>
              <a:rPr lang="en-US" dirty="0"/>
              <a:t>Region: eu-north-1 , Stockholm</a:t>
            </a:r>
          </a:p>
        </p:txBody>
      </p:sp>
      <p:sp>
        <p:nvSpPr>
          <p:cNvPr id="4" name="מציין מיקום של מספר שקופית 3">
            <a:extLst>
              <a:ext uri="{FF2B5EF4-FFF2-40B4-BE49-F238E27FC236}">
                <a16:creationId xmlns:a16="http://schemas.microsoft.com/office/drawing/2014/main" id="{B9F7A37A-4E44-553F-A7F9-6770C823202A}"/>
              </a:ext>
            </a:extLst>
          </p:cNvPr>
          <p:cNvSpPr>
            <a:spLocks noGrp="1"/>
          </p:cNvSpPr>
          <p:nvPr>
            <p:ph type="sldNum" sz="quarter" idx="12"/>
          </p:nvPr>
        </p:nvSpPr>
        <p:spPr/>
        <p:txBody>
          <a:bodyPr/>
          <a:lstStyle/>
          <a:p>
            <a:pPr algn="l" rtl="0"/>
            <a:fld id="{89FC7571-63D0-410B-89F0-BE38E949CAFA}" type="slidenum">
              <a:rPr lang="en-US" smtClean="0">
                <a:solidFill>
                  <a:schemeClr val="tx1"/>
                </a:solidFill>
              </a:rPr>
              <a:pPr algn="l" rtl="0"/>
              <a:t>6</a:t>
            </a:fld>
            <a:endParaRPr lang="en-US" dirty="0">
              <a:solidFill>
                <a:schemeClr val="tx1"/>
              </a:solidFill>
            </a:endParaRPr>
          </a:p>
        </p:txBody>
      </p:sp>
    </p:spTree>
    <p:extLst>
      <p:ext uri="{BB962C8B-B14F-4D97-AF65-F5344CB8AC3E}">
        <p14:creationId xmlns:p14="http://schemas.microsoft.com/office/powerpoint/2010/main" val="1832748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84AC2AA-E6BE-298E-3424-C8A8E7FBC283}"/>
              </a:ext>
            </a:extLst>
          </p:cNvPr>
          <p:cNvSpPr>
            <a:spLocks noGrp="1"/>
          </p:cNvSpPr>
          <p:nvPr>
            <p:ph type="title"/>
          </p:nvPr>
        </p:nvSpPr>
        <p:spPr/>
        <p:txBody>
          <a:bodyPr/>
          <a:lstStyle/>
          <a:p>
            <a:pPr algn="l" rtl="0"/>
            <a:r>
              <a:rPr lang="en-US"/>
              <a:t>AWS Architecture Diagram</a:t>
            </a:r>
          </a:p>
        </p:txBody>
      </p:sp>
      <p:pic>
        <p:nvPicPr>
          <p:cNvPr id="1026" name="Picture 2">
            <a:extLst>
              <a:ext uri="{FF2B5EF4-FFF2-40B4-BE49-F238E27FC236}">
                <a16:creationId xmlns:a16="http://schemas.microsoft.com/office/drawing/2014/main" id="{87906260-8C7A-54B8-4810-E71B981F5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147" y="1481327"/>
            <a:ext cx="6783705" cy="4868041"/>
          </a:xfrm>
          <a:prstGeom prst="rect">
            <a:avLst/>
          </a:prstGeom>
          <a:noFill/>
          <a:extLst>
            <a:ext uri="{909E8E84-426E-40DD-AFC4-6F175D3DCCD1}">
              <a14:hiddenFill xmlns:a14="http://schemas.microsoft.com/office/drawing/2010/main">
                <a:solidFill>
                  <a:srgbClr val="FFFFFF"/>
                </a:solidFill>
              </a14:hiddenFill>
            </a:ext>
          </a:extLst>
        </p:spPr>
      </p:pic>
      <p:sp>
        <p:nvSpPr>
          <p:cNvPr id="3" name="מציין מיקום של מספר שקופית 2">
            <a:extLst>
              <a:ext uri="{FF2B5EF4-FFF2-40B4-BE49-F238E27FC236}">
                <a16:creationId xmlns:a16="http://schemas.microsoft.com/office/drawing/2014/main" id="{E9873D7D-57E8-CA2E-5521-1F8D734B1134}"/>
              </a:ext>
            </a:extLst>
          </p:cNvPr>
          <p:cNvSpPr>
            <a:spLocks noGrp="1"/>
          </p:cNvSpPr>
          <p:nvPr>
            <p:ph type="sldNum" sz="quarter" idx="12"/>
          </p:nvPr>
        </p:nvSpPr>
        <p:spPr/>
        <p:txBody>
          <a:bodyPr/>
          <a:lstStyle/>
          <a:p>
            <a:pPr algn="l" rtl="0"/>
            <a:fld id="{89FC7571-63D0-410B-89F0-BE38E949CAFA}" type="slidenum">
              <a:rPr lang="en-US" smtClean="0"/>
              <a:pPr algn="l" rtl="0"/>
              <a:t>7</a:t>
            </a:fld>
            <a:endParaRPr lang="en-US" dirty="0"/>
          </a:p>
        </p:txBody>
      </p:sp>
    </p:spTree>
    <p:extLst>
      <p:ext uri="{BB962C8B-B14F-4D97-AF65-F5344CB8AC3E}">
        <p14:creationId xmlns:p14="http://schemas.microsoft.com/office/powerpoint/2010/main" val="4135862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EBD601-3E60-998F-A9DA-08EB9FD91CD9}"/>
              </a:ext>
            </a:extLst>
          </p:cNvPr>
          <p:cNvSpPr>
            <a:spLocks noGrp="1"/>
          </p:cNvSpPr>
          <p:nvPr>
            <p:ph type="title"/>
          </p:nvPr>
        </p:nvSpPr>
        <p:spPr/>
        <p:txBody>
          <a:bodyPr/>
          <a:lstStyle/>
          <a:p>
            <a:pPr algn="l" rtl="0"/>
            <a:r>
              <a:rPr lang="en-US"/>
              <a:t>Reinforcement Learning</a:t>
            </a:r>
          </a:p>
        </p:txBody>
      </p:sp>
      <p:sp>
        <p:nvSpPr>
          <p:cNvPr id="3" name="מציין מיקום תוכן 2">
            <a:extLst>
              <a:ext uri="{FF2B5EF4-FFF2-40B4-BE49-F238E27FC236}">
                <a16:creationId xmlns:a16="http://schemas.microsoft.com/office/drawing/2014/main" id="{FBC03F47-6FDF-04C0-A907-280C62B25A09}"/>
              </a:ext>
            </a:extLst>
          </p:cNvPr>
          <p:cNvSpPr>
            <a:spLocks noGrp="1"/>
          </p:cNvSpPr>
          <p:nvPr>
            <p:ph idx="1"/>
          </p:nvPr>
        </p:nvSpPr>
        <p:spPr>
          <a:xfrm>
            <a:off x="838200" y="1690688"/>
            <a:ext cx="1752600" cy="631825"/>
          </a:xfrm>
        </p:spPr>
        <p:txBody>
          <a:bodyPr>
            <a:normAutofit fontScale="25000" lnSpcReduction="20000"/>
          </a:bodyPr>
          <a:lstStyle/>
          <a:p>
            <a:pPr algn="l" rtl="0"/>
            <a:r>
              <a:rPr lang="en-US" sz="9600"/>
              <a:t>Mlagents</a:t>
            </a:r>
            <a:br>
              <a:rPr lang="en-US" sz="7200"/>
            </a:br>
            <a:br>
              <a:rPr lang="en-US"/>
            </a:br>
            <a:br>
              <a:rPr lang="en-US"/>
            </a:br>
            <a:br>
              <a:rPr lang="en-US"/>
            </a:br>
            <a:endParaRPr lang="en-US"/>
          </a:p>
        </p:txBody>
      </p:sp>
      <p:pic>
        <p:nvPicPr>
          <p:cNvPr id="8194" name="Picture 2" descr="Neural Networks From Scratch - victorzhou.com">
            <a:extLst>
              <a:ext uri="{FF2B5EF4-FFF2-40B4-BE49-F238E27FC236}">
                <a16:creationId xmlns:a16="http://schemas.microsoft.com/office/drawing/2014/main" id="{3E4C21AC-C1C3-C816-07D7-215D2300D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33675"/>
            <a:ext cx="46482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What does the Python logo stand for? - Quora">
            <a:extLst>
              <a:ext uri="{FF2B5EF4-FFF2-40B4-BE49-F238E27FC236}">
                <a16:creationId xmlns:a16="http://schemas.microsoft.com/office/drawing/2014/main" id="{706B65CB-1AA2-8D91-A120-E92E293FD3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5962" y="5167312"/>
            <a:ext cx="1209675" cy="1159439"/>
          </a:xfrm>
          <a:prstGeom prst="rect">
            <a:avLst/>
          </a:prstGeom>
          <a:noFill/>
          <a:extLst>
            <a:ext uri="{909E8E84-426E-40DD-AFC4-6F175D3DCCD1}">
              <a14:hiddenFill xmlns:a14="http://schemas.microsoft.com/office/drawing/2010/main">
                <a:solidFill>
                  <a:srgbClr val="FFFFFF"/>
                </a:solidFill>
              </a14:hiddenFill>
            </a:ext>
          </a:extLst>
        </p:spPr>
      </p:pic>
      <p:sp>
        <p:nvSpPr>
          <p:cNvPr id="4" name="חץ: שמאלה-ימינה 3">
            <a:extLst>
              <a:ext uri="{FF2B5EF4-FFF2-40B4-BE49-F238E27FC236}">
                <a16:creationId xmlns:a16="http://schemas.microsoft.com/office/drawing/2014/main" id="{94383141-9DEE-28B7-8CD4-39CCB403FD4E}"/>
              </a:ext>
            </a:extLst>
          </p:cNvPr>
          <p:cNvSpPr/>
          <p:nvPr/>
        </p:nvSpPr>
        <p:spPr>
          <a:xfrm>
            <a:off x="5257800" y="3576637"/>
            <a:ext cx="2362200" cy="63817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8" name="Picture 6">
            <a:extLst>
              <a:ext uri="{FF2B5EF4-FFF2-40B4-BE49-F238E27FC236}">
                <a16:creationId xmlns:a16="http://schemas.microsoft.com/office/drawing/2014/main" id="{A22AAAC0-18AD-04D3-0554-7027360580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8600" y="2600325"/>
            <a:ext cx="4066412" cy="235743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Unity logo and symbol, meaning, history, PNG">
            <a:extLst>
              <a:ext uri="{FF2B5EF4-FFF2-40B4-BE49-F238E27FC236}">
                <a16:creationId xmlns:a16="http://schemas.microsoft.com/office/drawing/2014/main" id="{B2769146-5803-9530-E1C0-1D31F7FE30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7856" y="5057775"/>
            <a:ext cx="2247900" cy="12644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E7D64DF-4566-4221-0566-4E009D0934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5637" y="1588294"/>
            <a:ext cx="7388103" cy="638175"/>
          </a:xfrm>
          <a:prstGeom prst="rect">
            <a:avLst/>
          </a:prstGeom>
          <a:noFill/>
          <a:extLst>
            <a:ext uri="{909E8E84-426E-40DD-AFC4-6F175D3DCCD1}">
              <a14:hiddenFill xmlns:a14="http://schemas.microsoft.com/office/drawing/2010/main">
                <a:solidFill>
                  <a:srgbClr val="FFFFFF"/>
                </a:solidFill>
              </a14:hiddenFill>
            </a:ext>
          </a:extLst>
        </p:spPr>
      </p:pic>
      <p:sp>
        <p:nvSpPr>
          <p:cNvPr id="5" name="מציין מיקום של מספר שקופית 4">
            <a:extLst>
              <a:ext uri="{FF2B5EF4-FFF2-40B4-BE49-F238E27FC236}">
                <a16:creationId xmlns:a16="http://schemas.microsoft.com/office/drawing/2014/main" id="{F88F7961-F277-3E0B-6666-1BB84086A684}"/>
              </a:ext>
            </a:extLst>
          </p:cNvPr>
          <p:cNvSpPr>
            <a:spLocks noGrp="1"/>
          </p:cNvSpPr>
          <p:nvPr>
            <p:ph type="sldNum" sz="quarter" idx="12"/>
          </p:nvPr>
        </p:nvSpPr>
        <p:spPr/>
        <p:txBody>
          <a:bodyPr/>
          <a:lstStyle/>
          <a:p>
            <a:pPr algn="l" rtl="0"/>
            <a:fld id="{89FC7571-63D0-410B-89F0-BE38E949CAFA}" type="slidenum">
              <a:rPr lang="en-US" smtClean="0">
                <a:solidFill>
                  <a:schemeClr val="tx1"/>
                </a:solidFill>
              </a:rPr>
              <a:pPr algn="l" rtl="0"/>
              <a:t>8</a:t>
            </a:fld>
            <a:endParaRPr lang="en-US" dirty="0">
              <a:solidFill>
                <a:schemeClr val="tx1"/>
              </a:solidFill>
            </a:endParaRPr>
          </a:p>
        </p:txBody>
      </p:sp>
    </p:spTree>
    <p:extLst>
      <p:ext uri="{BB962C8B-B14F-4D97-AF65-F5344CB8AC3E}">
        <p14:creationId xmlns:p14="http://schemas.microsoft.com/office/powerpoint/2010/main" val="3286978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D3B5217-4DD9-A2C7-3D10-A5E99BED8977}"/>
              </a:ext>
            </a:extLst>
          </p:cNvPr>
          <p:cNvSpPr>
            <a:spLocks noGrp="1"/>
          </p:cNvSpPr>
          <p:nvPr>
            <p:ph type="title"/>
          </p:nvPr>
        </p:nvSpPr>
        <p:spPr/>
        <p:txBody>
          <a:bodyPr/>
          <a:lstStyle/>
          <a:p>
            <a:pPr algn="l" rtl="0"/>
            <a:r>
              <a:rPr lang="en-US" dirty="0"/>
              <a:t>Training</a:t>
            </a:r>
          </a:p>
        </p:txBody>
      </p:sp>
      <p:sp>
        <p:nvSpPr>
          <p:cNvPr id="3" name="מציין מיקום תוכן 2">
            <a:extLst>
              <a:ext uri="{FF2B5EF4-FFF2-40B4-BE49-F238E27FC236}">
                <a16:creationId xmlns:a16="http://schemas.microsoft.com/office/drawing/2014/main" id="{E9A458DC-BDAA-D432-0FF0-73C407EC1799}"/>
              </a:ext>
            </a:extLst>
          </p:cNvPr>
          <p:cNvSpPr>
            <a:spLocks noGrp="1"/>
          </p:cNvSpPr>
          <p:nvPr>
            <p:ph idx="1"/>
          </p:nvPr>
        </p:nvSpPr>
        <p:spPr/>
        <p:txBody>
          <a:bodyPr/>
          <a:lstStyle/>
          <a:p>
            <a:pPr algn="l" rtl="0">
              <a:lnSpc>
                <a:spcPct val="200000"/>
              </a:lnSpc>
              <a:buBlip>
                <a:blip r:embed="rId3"/>
              </a:buBlip>
            </a:pPr>
            <a:r>
              <a:rPr lang="en-US" dirty="0"/>
              <a:t> Reward: +1</a:t>
            </a:r>
          </a:p>
          <a:p>
            <a:pPr algn="l" rtl="0">
              <a:lnSpc>
                <a:spcPct val="200000"/>
              </a:lnSpc>
              <a:buBlip>
                <a:blip r:embed="rId3"/>
              </a:buBlip>
            </a:pPr>
            <a:r>
              <a:rPr lang="en-US" dirty="0"/>
              <a:t> Penalty: -1</a:t>
            </a:r>
            <a:endParaRPr lang="he-IL" dirty="0"/>
          </a:p>
          <a:p>
            <a:pPr algn="l" rtl="0">
              <a:lnSpc>
                <a:spcPct val="200000"/>
              </a:lnSpc>
              <a:buBlip>
                <a:blip r:embed="rId3"/>
              </a:buBlip>
            </a:pPr>
            <a:r>
              <a:rPr lang="en-US" dirty="0"/>
              <a:t> 192 Environments</a:t>
            </a:r>
          </a:p>
          <a:p>
            <a:pPr algn="l" rtl="0">
              <a:lnSpc>
                <a:spcPct val="200000"/>
              </a:lnSpc>
              <a:buBlip>
                <a:blip r:embed="rId3"/>
              </a:buBlip>
            </a:pPr>
            <a:endParaRPr lang="en-US" dirty="0"/>
          </a:p>
          <a:p>
            <a:pPr algn="l" rtl="0">
              <a:buBlip>
                <a:blip r:embed="rId3"/>
              </a:buBlip>
            </a:pPr>
            <a:endParaRPr lang="en-US" dirty="0"/>
          </a:p>
        </p:txBody>
      </p:sp>
      <p:pic>
        <p:nvPicPr>
          <p:cNvPr id="4" name="Picture 6">
            <a:extLst>
              <a:ext uri="{FF2B5EF4-FFF2-40B4-BE49-F238E27FC236}">
                <a16:creationId xmlns:a16="http://schemas.microsoft.com/office/drawing/2014/main" id="{A9BB2DE3-7D31-5D75-0186-C06BEEBD71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0696" y="2655249"/>
            <a:ext cx="5819012" cy="3373480"/>
          </a:xfrm>
          <a:prstGeom prst="rect">
            <a:avLst/>
          </a:prstGeom>
          <a:noFill/>
          <a:extLst>
            <a:ext uri="{909E8E84-426E-40DD-AFC4-6F175D3DCCD1}">
              <a14:hiddenFill xmlns:a14="http://schemas.microsoft.com/office/drawing/2010/main">
                <a:solidFill>
                  <a:srgbClr val="FFFFFF"/>
                </a:solidFill>
              </a14:hiddenFill>
            </a:ext>
          </a:extLst>
        </p:spPr>
      </p:pic>
      <p:pic>
        <p:nvPicPr>
          <p:cNvPr id="7" name="תמונה 6" descr="תמונה שמכילה טקסט, תרשים, גופן, קו">
            <a:extLst>
              <a:ext uri="{FF2B5EF4-FFF2-40B4-BE49-F238E27FC236}">
                <a16:creationId xmlns:a16="http://schemas.microsoft.com/office/drawing/2014/main" id="{CD6E6683-FDB0-0780-9CEB-462FD87B86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8178" y="350661"/>
            <a:ext cx="4619415" cy="2165351"/>
          </a:xfrm>
          <a:prstGeom prst="rect">
            <a:avLst/>
          </a:prstGeom>
        </p:spPr>
      </p:pic>
      <p:sp>
        <p:nvSpPr>
          <p:cNvPr id="5" name="מציין מיקום של מספר שקופית 4">
            <a:extLst>
              <a:ext uri="{FF2B5EF4-FFF2-40B4-BE49-F238E27FC236}">
                <a16:creationId xmlns:a16="http://schemas.microsoft.com/office/drawing/2014/main" id="{645A343F-E125-7DE4-1610-EBD3ABEFEB92}"/>
              </a:ext>
            </a:extLst>
          </p:cNvPr>
          <p:cNvSpPr>
            <a:spLocks noGrp="1"/>
          </p:cNvSpPr>
          <p:nvPr>
            <p:ph type="sldNum" sz="quarter" idx="12"/>
          </p:nvPr>
        </p:nvSpPr>
        <p:spPr/>
        <p:txBody>
          <a:bodyPr/>
          <a:lstStyle/>
          <a:p>
            <a:pPr algn="l" rtl="0"/>
            <a:fld id="{89FC7571-63D0-410B-89F0-BE38E949CAFA}" type="slidenum">
              <a:rPr lang="en-US" smtClean="0">
                <a:solidFill>
                  <a:schemeClr val="tx1"/>
                </a:solidFill>
              </a:rPr>
              <a:pPr algn="l" rtl="0"/>
              <a:t>9</a:t>
            </a:fld>
            <a:endParaRPr lang="en-US" dirty="0">
              <a:solidFill>
                <a:schemeClr val="tx1"/>
              </a:solidFill>
            </a:endParaRPr>
          </a:p>
        </p:txBody>
      </p:sp>
    </p:spTree>
    <p:extLst>
      <p:ext uri="{BB962C8B-B14F-4D97-AF65-F5344CB8AC3E}">
        <p14:creationId xmlns:p14="http://schemas.microsoft.com/office/powerpoint/2010/main" val="3074444245"/>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13B8670CDADCF4EB66738A43EE21A88" ma:contentTypeVersion="11" ma:contentTypeDescription="Create a new document." ma:contentTypeScope="" ma:versionID="4e727ad192646544f859f5087c51cd14">
  <xsd:schema xmlns:xsd="http://www.w3.org/2001/XMLSchema" xmlns:xs="http://www.w3.org/2001/XMLSchema" xmlns:p="http://schemas.microsoft.com/office/2006/metadata/properties" xmlns:ns3="d5cade48-81c3-4759-8045-c44d9b30b4e7" xmlns:ns4="e258a533-246e-4ad7-bde9-babd2ee697a7" targetNamespace="http://schemas.microsoft.com/office/2006/metadata/properties" ma:root="true" ma:fieldsID="c7cbba536325f60fa2bae47f5b4d2b44" ns3:_="" ns4:_="">
    <xsd:import namespace="d5cade48-81c3-4759-8045-c44d9b30b4e7"/>
    <xsd:import namespace="e258a533-246e-4ad7-bde9-babd2ee697a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cade48-81c3-4759-8045-c44d9b30b4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_activity" ma:index="17"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258a533-246e-4ad7-bde9-babd2ee697a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5cade48-81c3-4759-8045-c44d9b30b4e7" xsi:nil="true"/>
  </documentManagement>
</p:properties>
</file>

<file path=customXml/itemProps1.xml><?xml version="1.0" encoding="utf-8"?>
<ds:datastoreItem xmlns:ds="http://schemas.openxmlformats.org/officeDocument/2006/customXml" ds:itemID="{C96BC40F-323F-4E16-86F8-32BB03213B30}">
  <ds:schemaRefs>
    <ds:schemaRef ds:uri="d5cade48-81c3-4759-8045-c44d9b30b4e7"/>
    <ds:schemaRef ds:uri="e258a533-246e-4ad7-bde9-babd2ee697a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16F0428-5426-46BA-BDC6-4934DA23A26C}">
  <ds:schemaRefs>
    <ds:schemaRef ds:uri="http://schemas.microsoft.com/sharepoint/v3/contenttype/forms"/>
  </ds:schemaRefs>
</ds:datastoreItem>
</file>

<file path=customXml/itemProps3.xml><?xml version="1.0" encoding="utf-8"?>
<ds:datastoreItem xmlns:ds="http://schemas.openxmlformats.org/officeDocument/2006/customXml" ds:itemID="{0BFF1228-7F99-42D1-9472-33902F836B59}">
  <ds:schemaRefs>
    <ds:schemaRef ds:uri="http://schemas.microsoft.com/office/2006/metadata/properties"/>
    <ds:schemaRef ds:uri="http://schemas.microsoft.com/office/infopath/2007/PartnerControls"/>
    <ds:schemaRef ds:uri="http://www.w3.org/XML/1998/namespace"/>
    <ds:schemaRef ds:uri="http://schemas.microsoft.com/office/2006/documentManagement/types"/>
    <ds:schemaRef ds:uri="http://purl.org/dc/dcmitype/"/>
    <ds:schemaRef ds:uri="http://purl.org/dc/elements/1.1/"/>
    <ds:schemaRef ds:uri="d5cade48-81c3-4759-8045-c44d9b30b4e7"/>
    <ds:schemaRef ds:uri="http://schemas.openxmlformats.org/package/2006/metadata/core-properties"/>
    <ds:schemaRef ds:uri="e258a533-246e-4ad7-bde9-babd2ee697a7"/>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294</TotalTime>
  <Words>539</Words>
  <Application>Microsoft Office PowerPoint</Application>
  <PresentationFormat>מסך רחב</PresentationFormat>
  <Paragraphs>119</Paragraphs>
  <Slides>25</Slides>
  <Notes>10</Notes>
  <HiddenSlides>0</HiddenSlides>
  <MMClips>1</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25</vt:i4>
      </vt:variant>
    </vt:vector>
  </HeadingPairs>
  <TitlesOfParts>
    <vt:vector size="32" baseType="lpstr">
      <vt:lpstr>Arial</vt:lpstr>
      <vt:lpstr>Calibri</vt:lpstr>
      <vt:lpstr>Calibri Light</vt:lpstr>
      <vt:lpstr>Montserrat</vt:lpstr>
      <vt:lpstr>Söhne</vt:lpstr>
      <vt:lpstr>Times New Roman</vt:lpstr>
      <vt:lpstr>ערכת נושא Office</vt:lpstr>
      <vt:lpstr>Gravity shooter game using ML – Player behavior analysis</vt:lpstr>
      <vt:lpstr>Let's Shoot </vt:lpstr>
      <vt:lpstr>Problem</vt:lpstr>
      <vt:lpstr>Solution</vt:lpstr>
      <vt:lpstr>Developing the solution</vt:lpstr>
      <vt:lpstr>Server</vt:lpstr>
      <vt:lpstr>AWS Architecture Diagram</vt:lpstr>
      <vt:lpstr>Reinforcement Learning</vt:lpstr>
      <vt:lpstr>Training</vt:lpstr>
      <vt:lpstr>Cumulative Reward Graph</vt:lpstr>
      <vt:lpstr>Training Scene</vt:lpstr>
      <vt:lpstr>Almost there</vt:lpstr>
      <vt:lpstr>Multiplayer Infrastructure</vt:lpstr>
      <vt:lpstr>Screens &amp; Flow</vt:lpstr>
      <vt:lpstr>מצגת של PowerPoint‏</vt:lpstr>
      <vt:lpstr>Registration </vt:lpstr>
      <vt:lpstr>Lobby</vt:lpstr>
      <vt:lpstr>Solo Mode</vt:lpstr>
      <vt:lpstr>Pause menu</vt:lpstr>
      <vt:lpstr>Multiplayer</vt:lpstr>
      <vt:lpstr>Special power</vt:lpstr>
      <vt:lpstr>Tools we used</vt:lpstr>
      <vt:lpstr>Further Improvements</vt:lpstr>
      <vt:lpstr>Live DEMO</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Ibrahim Daoud</dc:creator>
  <cp:lastModifiedBy>Ibrahim Daoud</cp:lastModifiedBy>
  <cp:revision>1</cp:revision>
  <dcterms:created xsi:type="dcterms:W3CDTF">2024-04-16T08:43:37Z</dcterms:created>
  <dcterms:modified xsi:type="dcterms:W3CDTF">2024-05-07T14:18:51Z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0x010100C13B8670CDADCF4EB66738A43EE21A88</vt:lpwstr>
  </property>
</Properties>
</file>